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0.jpg" ContentType="image/jpg"/>
  <Override PartName="/ppt/media/image11.jpg" ContentType="image/jpg"/>
  <Override PartName="/ppt/media/image12.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19.jpg" ContentType="image/jpg"/>
  <Override PartName="/ppt/media/image20.jpg" ContentType="image/jp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4" r:id="rId1"/>
  </p:sldMasterIdLst>
  <p:sldIdLst>
    <p:sldId id="302" r:id="rId2"/>
    <p:sldId id="305" r:id="rId3"/>
    <p:sldId id="257" r:id="rId4"/>
    <p:sldId id="260" r:id="rId5"/>
    <p:sldId id="265" r:id="rId6"/>
    <p:sldId id="270" r:id="rId7"/>
    <p:sldId id="262" r:id="rId8"/>
    <p:sldId id="268" r:id="rId9"/>
    <p:sldId id="271" r:id="rId10"/>
    <p:sldId id="272" r:id="rId11"/>
    <p:sldId id="273" r:id="rId12"/>
    <p:sldId id="274" r:id="rId13"/>
    <p:sldId id="275" r:id="rId14"/>
    <p:sldId id="263" r:id="rId15"/>
    <p:sldId id="264" r:id="rId16"/>
    <p:sldId id="313" r:id="rId17"/>
    <p:sldId id="314" r:id="rId18"/>
    <p:sldId id="315" r:id="rId19"/>
    <p:sldId id="322" r:id="rId20"/>
    <p:sldId id="258" r:id="rId21"/>
    <p:sldId id="259" r:id="rId22"/>
    <p:sldId id="306" r:id="rId23"/>
    <p:sldId id="261" r:id="rId24"/>
    <p:sldId id="307" r:id="rId25"/>
    <p:sldId id="308" r:id="rId26"/>
    <p:sldId id="309" r:id="rId27"/>
    <p:sldId id="310" r:id="rId28"/>
    <p:sldId id="297" r:id="rId29"/>
    <p:sldId id="298" r:id="rId30"/>
    <p:sldId id="280" r:id="rId31"/>
    <p:sldId id="291" r:id="rId32"/>
    <p:sldId id="281" r:id="rId33"/>
    <p:sldId id="290" r:id="rId34"/>
    <p:sldId id="282" r:id="rId35"/>
    <p:sldId id="283" r:id="rId36"/>
    <p:sldId id="284" r:id="rId37"/>
    <p:sldId id="285" r:id="rId38"/>
    <p:sldId id="279" r:id="rId39"/>
    <p:sldId id="292" r:id="rId40"/>
    <p:sldId id="286" r:id="rId41"/>
    <p:sldId id="299" r:id="rId42"/>
    <p:sldId id="288" r:id="rId43"/>
    <p:sldId id="293" r:id="rId44"/>
    <p:sldId id="300" r:id="rId45"/>
    <p:sldId id="301" r:id="rId46"/>
    <p:sldId id="276"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92F18C-E738-4A81-A9C8-831BC75DD911}" v="42" dt="2024-04-06T08:17:54.5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04" autoAdjust="0"/>
    <p:restoredTop sz="94660"/>
  </p:normalViewPr>
  <p:slideViewPr>
    <p:cSldViewPr snapToGrid="0">
      <p:cViewPr varScale="1">
        <p:scale>
          <a:sx n="111" d="100"/>
          <a:sy n="111" d="100"/>
        </p:scale>
        <p:origin x="6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5CCF0B-5EF3-4541-8A20-34CF7D57BF09}" type="doc">
      <dgm:prSet loTypeId="urn:microsoft.com/office/officeart/2018/2/layout/Icon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5CBD10D-8995-4ADA-A411-9D3EA52F9E85}">
      <dgm:prSet/>
      <dgm:spPr/>
      <dgm:t>
        <a:bodyPr/>
        <a:lstStyle/>
        <a:p>
          <a:pPr>
            <a:lnSpc>
              <a:spcPct val="100000"/>
            </a:lnSpc>
          </a:pPr>
          <a:r>
            <a:rPr lang="en-US"/>
            <a:t>Data preprocessing in Machine Learning refers to the technique of preparing (cleaning and organizing) the raw data to make it suitable for a building and training Machine Learning models.</a:t>
          </a:r>
        </a:p>
      </dgm:t>
    </dgm:pt>
    <dgm:pt modelId="{DD80E210-6A1E-4883-A5A4-6D5444DA5F42}" type="parTrans" cxnId="{8F0B63BA-F64C-469D-8C80-DB22CBC9C8B0}">
      <dgm:prSet/>
      <dgm:spPr/>
      <dgm:t>
        <a:bodyPr/>
        <a:lstStyle/>
        <a:p>
          <a:endParaRPr lang="en-US"/>
        </a:p>
      </dgm:t>
    </dgm:pt>
    <dgm:pt modelId="{62FB6B94-11B9-40A6-8FDB-C0564C3EC0DB}" type="sibTrans" cxnId="{8F0B63BA-F64C-469D-8C80-DB22CBC9C8B0}">
      <dgm:prSet/>
      <dgm:spPr/>
      <dgm:t>
        <a:bodyPr/>
        <a:lstStyle/>
        <a:p>
          <a:endParaRPr lang="en-US"/>
        </a:p>
      </dgm:t>
    </dgm:pt>
    <dgm:pt modelId="{DD3EF81E-A7FD-4BD1-ADEC-208F554E3798}">
      <dgm:prSet/>
      <dgm:spPr/>
      <dgm:t>
        <a:bodyPr/>
        <a:lstStyle/>
        <a:p>
          <a:pPr>
            <a:lnSpc>
              <a:spcPct val="100000"/>
            </a:lnSpc>
          </a:pPr>
          <a:r>
            <a:rPr lang="en-US"/>
            <a:t>Data preprocessing is the concept of changing the raw data into a clean data set.</a:t>
          </a:r>
        </a:p>
      </dgm:t>
    </dgm:pt>
    <dgm:pt modelId="{4E324049-0587-44C4-A509-8C7C953A8D86}" type="parTrans" cxnId="{7D953BE4-63A8-40FD-95A4-60B7C3808AB9}">
      <dgm:prSet/>
      <dgm:spPr/>
      <dgm:t>
        <a:bodyPr/>
        <a:lstStyle/>
        <a:p>
          <a:endParaRPr lang="en-US"/>
        </a:p>
      </dgm:t>
    </dgm:pt>
    <dgm:pt modelId="{2AAEB210-3C57-4D34-B5BF-57E5B3AC1439}" type="sibTrans" cxnId="{7D953BE4-63A8-40FD-95A4-60B7C3808AB9}">
      <dgm:prSet/>
      <dgm:spPr/>
      <dgm:t>
        <a:bodyPr/>
        <a:lstStyle/>
        <a:p>
          <a:endParaRPr lang="en-US"/>
        </a:p>
      </dgm:t>
    </dgm:pt>
    <dgm:pt modelId="{31DF9DAC-020A-4A1E-90B7-04EC36221840}" type="pres">
      <dgm:prSet presAssocID="{F15CCF0B-5EF3-4541-8A20-34CF7D57BF09}" presName="root" presStyleCnt="0">
        <dgm:presLayoutVars>
          <dgm:dir/>
          <dgm:resizeHandles val="exact"/>
        </dgm:presLayoutVars>
      </dgm:prSet>
      <dgm:spPr/>
    </dgm:pt>
    <dgm:pt modelId="{D43157CC-2BE1-4866-A8BB-81F7C8DC7BC9}" type="pres">
      <dgm:prSet presAssocID="{C5CBD10D-8995-4ADA-A411-9D3EA52F9E85}" presName="compNode" presStyleCnt="0"/>
      <dgm:spPr/>
    </dgm:pt>
    <dgm:pt modelId="{7A51090C-8087-4DE3-9696-C2697A1335EC}" type="pres">
      <dgm:prSet presAssocID="{C5CBD10D-8995-4ADA-A411-9D3EA52F9E8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E1D0ECEB-49D9-4358-9437-841213521E8F}" type="pres">
      <dgm:prSet presAssocID="{C5CBD10D-8995-4ADA-A411-9D3EA52F9E85}" presName="spaceRect" presStyleCnt="0"/>
      <dgm:spPr/>
    </dgm:pt>
    <dgm:pt modelId="{6157B4F5-D53C-4257-8BBF-DAADC3D5851E}" type="pres">
      <dgm:prSet presAssocID="{C5CBD10D-8995-4ADA-A411-9D3EA52F9E85}" presName="textRect" presStyleLbl="revTx" presStyleIdx="0" presStyleCnt="2">
        <dgm:presLayoutVars>
          <dgm:chMax val="1"/>
          <dgm:chPref val="1"/>
        </dgm:presLayoutVars>
      </dgm:prSet>
      <dgm:spPr/>
    </dgm:pt>
    <dgm:pt modelId="{1891C31E-2C08-496B-88E8-478A2E356257}" type="pres">
      <dgm:prSet presAssocID="{62FB6B94-11B9-40A6-8FDB-C0564C3EC0DB}" presName="sibTrans" presStyleCnt="0"/>
      <dgm:spPr/>
    </dgm:pt>
    <dgm:pt modelId="{5A0C3AFD-27FE-498D-89B8-2568A035007C}" type="pres">
      <dgm:prSet presAssocID="{DD3EF81E-A7FD-4BD1-ADEC-208F554E3798}" presName="compNode" presStyleCnt="0"/>
      <dgm:spPr/>
    </dgm:pt>
    <dgm:pt modelId="{31AF98D0-AF8B-402A-ADD3-C2FDC57832E2}" type="pres">
      <dgm:prSet presAssocID="{DD3EF81E-A7FD-4BD1-ADEC-208F554E379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37D1D1DC-D5AE-4B75-AF0A-E41E18C89EFE}" type="pres">
      <dgm:prSet presAssocID="{DD3EF81E-A7FD-4BD1-ADEC-208F554E3798}" presName="spaceRect" presStyleCnt="0"/>
      <dgm:spPr/>
    </dgm:pt>
    <dgm:pt modelId="{4B86CC1C-20B3-4813-BC16-645B98B012BD}" type="pres">
      <dgm:prSet presAssocID="{DD3EF81E-A7FD-4BD1-ADEC-208F554E3798}" presName="textRect" presStyleLbl="revTx" presStyleIdx="1" presStyleCnt="2">
        <dgm:presLayoutVars>
          <dgm:chMax val="1"/>
          <dgm:chPref val="1"/>
        </dgm:presLayoutVars>
      </dgm:prSet>
      <dgm:spPr/>
    </dgm:pt>
  </dgm:ptLst>
  <dgm:cxnLst>
    <dgm:cxn modelId="{823E7273-17AE-4A30-85D8-9EAA7FC6D70D}" type="presOf" srcId="{C5CBD10D-8995-4ADA-A411-9D3EA52F9E85}" destId="{6157B4F5-D53C-4257-8BBF-DAADC3D5851E}" srcOrd="0" destOrd="0" presId="urn:microsoft.com/office/officeart/2018/2/layout/IconLabelList"/>
    <dgm:cxn modelId="{8F0B63BA-F64C-469D-8C80-DB22CBC9C8B0}" srcId="{F15CCF0B-5EF3-4541-8A20-34CF7D57BF09}" destId="{C5CBD10D-8995-4ADA-A411-9D3EA52F9E85}" srcOrd="0" destOrd="0" parTransId="{DD80E210-6A1E-4883-A5A4-6D5444DA5F42}" sibTransId="{62FB6B94-11B9-40A6-8FDB-C0564C3EC0DB}"/>
    <dgm:cxn modelId="{8B3F02C8-DC15-45BA-A68A-E43D58206BA1}" type="presOf" srcId="{DD3EF81E-A7FD-4BD1-ADEC-208F554E3798}" destId="{4B86CC1C-20B3-4813-BC16-645B98B012BD}" srcOrd="0" destOrd="0" presId="urn:microsoft.com/office/officeart/2018/2/layout/IconLabelList"/>
    <dgm:cxn modelId="{7D953BE4-63A8-40FD-95A4-60B7C3808AB9}" srcId="{F15CCF0B-5EF3-4541-8A20-34CF7D57BF09}" destId="{DD3EF81E-A7FD-4BD1-ADEC-208F554E3798}" srcOrd="1" destOrd="0" parTransId="{4E324049-0587-44C4-A509-8C7C953A8D86}" sibTransId="{2AAEB210-3C57-4D34-B5BF-57E5B3AC1439}"/>
    <dgm:cxn modelId="{19728EEB-0FEA-4573-9298-3A443842899B}" type="presOf" srcId="{F15CCF0B-5EF3-4541-8A20-34CF7D57BF09}" destId="{31DF9DAC-020A-4A1E-90B7-04EC36221840}" srcOrd="0" destOrd="0" presId="urn:microsoft.com/office/officeart/2018/2/layout/IconLabelList"/>
    <dgm:cxn modelId="{4A4B1CE3-DBC7-4D0E-BFC6-38850DF5F1B2}" type="presParOf" srcId="{31DF9DAC-020A-4A1E-90B7-04EC36221840}" destId="{D43157CC-2BE1-4866-A8BB-81F7C8DC7BC9}" srcOrd="0" destOrd="0" presId="urn:microsoft.com/office/officeart/2018/2/layout/IconLabelList"/>
    <dgm:cxn modelId="{CCF0B091-01F6-4C26-B57A-498A4D8801A9}" type="presParOf" srcId="{D43157CC-2BE1-4866-A8BB-81F7C8DC7BC9}" destId="{7A51090C-8087-4DE3-9696-C2697A1335EC}" srcOrd="0" destOrd="0" presId="urn:microsoft.com/office/officeart/2018/2/layout/IconLabelList"/>
    <dgm:cxn modelId="{422A05C9-78F8-4C81-8483-22C51A049D30}" type="presParOf" srcId="{D43157CC-2BE1-4866-A8BB-81F7C8DC7BC9}" destId="{E1D0ECEB-49D9-4358-9437-841213521E8F}" srcOrd="1" destOrd="0" presId="urn:microsoft.com/office/officeart/2018/2/layout/IconLabelList"/>
    <dgm:cxn modelId="{06F0EE7D-C8D1-496F-A00D-842B011D688E}" type="presParOf" srcId="{D43157CC-2BE1-4866-A8BB-81F7C8DC7BC9}" destId="{6157B4F5-D53C-4257-8BBF-DAADC3D5851E}" srcOrd="2" destOrd="0" presId="urn:microsoft.com/office/officeart/2018/2/layout/IconLabelList"/>
    <dgm:cxn modelId="{900486C9-34E7-43ED-9008-6ED83A52FECD}" type="presParOf" srcId="{31DF9DAC-020A-4A1E-90B7-04EC36221840}" destId="{1891C31E-2C08-496B-88E8-478A2E356257}" srcOrd="1" destOrd="0" presId="urn:microsoft.com/office/officeart/2018/2/layout/IconLabelList"/>
    <dgm:cxn modelId="{7475A03A-3578-47AE-9691-7C1EF0C623C7}" type="presParOf" srcId="{31DF9DAC-020A-4A1E-90B7-04EC36221840}" destId="{5A0C3AFD-27FE-498D-89B8-2568A035007C}" srcOrd="2" destOrd="0" presId="urn:microsoft.com/office/officeart/2018/2/layout/IconLabelList"/>
    <dgm:cxn modelId="{1F1439C8-62F3-488E-8835-17B87B283DD2}" type="presParOf" srcId="{5A0C3AFD-27FE-498D-89B8-2568A035007C}" destId="{31AF98D0-AF8B-402A-ADD3-C2FDC57832E2}" srcOrd="0" destOrd="0" presId="urn:microsoft.com/office/officeart/2018/2/layout/IconLabelList"/>
    <dgm:cxn modelId="{52A8702D-3108-4228-ACC1-AA54C72AF0EF}" type="presParOf" srcId="{5A0C3AFD-27FE-498D-89B8-2568A035007C}" destId="{37D1D1DC-D5AE-4B75-AF0A-E41E18C89EFE}" srcOrd="1" destOrd="0" presId="urn:microsoft.com/office/officeart/2018/2/layout/IconLabelList"/>
    <dgm:cxn modelId="{7BABD247-B695-457D-A6AA-AE9C9833D80B}" type="presParOf" srcId="{5A0C3AFD-27FE-498D-89B8-2568A035007C}" destId="{4B86CC1C-20B3-4813-BC16-645B98B012B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3857F0-99EC-46CD-96E7-87DFA98FC120}" type="doc">
      <dgm:prSet loTypeId="urn:microsoft.com/office/officeart/2005/8/layout/process5" loCatId="process" qsTypeId="urn:microsoft.com/office/officeart/2005/8/quickstyle/simple5" qsCatId="simple" csTypeId="urn:microsoft.com/office/officeart/2005/8/colors/colorful1" csCatId="colorful"/>
      <dgm:spPr/>
      <dgm:t>
        <a:bodyPr/>
        <a:lstStyle/>
        <a:p>
          <a:endParaRPr lang="en-US"/>
        </a:p>
      </dgm:t>
    </dgm:pt>
    <dgm:pt modelId="{F00A6368-9F9A-4501-9639-AEAE56A40EA4}">
      <dgm:prSet/>
      <dgm:spPr/>
      <dgm:t>
        <a:bodyPr/>
        <a:lstStyle/>
        <a:p>
          <a:r>
            <a:rPr lang="en-US" dirty="0"/>
            <a:t>A generative adversarial network (GAN) has two parts:</a:t>
          </a:r>
        </a:p>
      </dgm:t>
    </dgm:pt>
    <dgm:pt modelId="{05B01B86-2841-4546-A262-F7D4236C032C}" type="parTrans" cxnId="{6E3BB310-1D81-49C1-8DC4-F785F6B0198C}">
      <dgm:prSet/>
      <dgm:spPr/>
      <dgm:t>
        <a:bodyPr/>
        <a:lstStyle/>
        <a:p>
          <a:endParaRPr lang="en-US"/>
        </a:p>
      </dgm:t>
    </dgm:pt>
    <dgm:pt modelId="{EB8350B6-63EA-4007-9E00-727AB1797411}" type="sibTrans" cxnId="{6E3BB310-1D81-49C1-8DC4-F785F6B0198C}">
      <dgm:prSet/>
      <dgm:spPr/>
      <dgm:t>
        <a:bodyPr/>
        <a:lstStyle/>
        <a:p>
          <a:endParaRPr lang="en-US"/>
        </a:p>
      </dgm:t>
    </dgm:pt>
    <dgm:pt modelId="{71E5BC45-2DFD-4119-88B6-ACB010C2E44E}">
      <dgm:prSet/>
      <dgm:spPr/>
      <dgm:t>
        <a:bodyPr/>
        <a:lstStyle/>
        <a:p>
          <a:r>
            <a:rPr lang="en-US" dirty="0"/>
            <a:t>The generator learns to generate plausible data. The generated instances become negative training examples for the discriminator.</a:t>
          </a:r>
        </a:p>
      </dgm:t>
    </dgm:pt>
    <dgm:pt modelId="{4654774F-E93F-47F2-B08B-9D0450FBBFFF}" type="parTrans" cxnId="{45485964-4512-4EE3-A7A7-376A3560503C}">
      <dgm:prSet/>
      <dgm:spPr/>
      <dgm:t>
        <a:bodyPr/>
        <a:lstStyle/>
        <a:p>
          <a:endParaRPr lang="en-US"/>
        </a:p>
      </dgm:t>
    </dgm:pt>
    <dgm:pt modelId="{8CC0DECF-8E4E-4257-A6EA-0925B2A906B6}" type="sibTrans" cxnId="{45485964-4512-4EE3-A7A7-376A3560503C}">
      <dgm:prSet/>
      <dgm:spPr/>
      <dgm:t>
        <a:bodyPr/>
        <a:lstStyle/>
        <a:p>
          <a:endParaRPr lang="en-US"/>
        </a:p>
      </dgm:t>
    </dgm:pt>
    <dgm:pt modelId="{8FF35E98-2FD4-4277-8213-D02D16AF2F69}">
      <dgm:prSet/>
      <dgm:spPr/>
      <dgm:t>
        <a:bodyPr/>
        <a:lstStyle/>
        <a:p>
          <a:r>
            <a:rPr lang="en-US"/>
            <a:t>The discriminator learns to distinguish the generator's fake data from real data. The discriminator penalizes the generator for producing implausible results.</a:t>
          </a:r>
        </a:p>
      </dgm:t>
    </dgm:pt>
    <dgm:pt modelId="{86DD23A7-E460-49B0-9BC4-5E105F3D4DF6}" type="parTrans" cxnId="{94649D7D-FD29-4DA4-97E2-13444EA31B53}">
      <dgm:prSet/>
      <dgm:spPr/>
      <dgm:t>
        <a:bodyPr/>
        <a:lstStyle/>
        <a:p>
          <a:endParaRPr lang="en-US"/>
        </a:p>
      </dgm:t>
    </dgm:pt>
    <dgm:pt modelId="{19EBD3C8-A734-4F34-A1EB-E4486EBE7F39}" type="sibTrans" cxnId="{94649D7D-FD29-4DA4-97E2-13444EA31B53}">
      <dgm:prSet/>
      <dgm:spPr/>
      <dgm:t>
        <a:bodyPr/>
        <a:lstStyle/>
        <a:p>
          <a:endParaRPr lang="en-US"/>
        </a:p>
      </dgm:t>
    </dgm:pt>
    <dgm:pt modelId="{9322A5AD-D351-4AF4-83E5-34DC0FDFF7A6}" type="pres">
      <dgm:prSet presAssocID="{483857F0-99EC-46CD-96E7-87DFA98FC120}" presName="diagram" presStyleCnt="0">
        <dgm:presLayoutVars>
          <dgm:dir/>
          <dgm:resizeHandles val="exact"/>
        </dgm:presLayoutVars>
      </dgm:prSet>
      <dgm:spPr/>
    </dgm:pt>
    <dgm:pt modelId="{A8BE7D26-FA7A-4486-8512-90E175BC7609}" type="pres">
      <dgm:prSet presAssocID="{F00A6368-9F9A-4501-9639-AEAE56A40EA4}" presName="node" presStyleLbl="node1" presStyleIdx="0" presStyleCnt="1">
        <dgm:presLayoutVars>
          <dgm:bulletEnabled val="1"/>
        </dgm:presLayoutVars>
      </dgm:prSet>
      <dgm:spPr/>
    </dgm:pt>
  </dgm:ptLst>
  <dgm:cxnLst>
    <dgm:cxn modelId="{6E3BB310-1D81-49C1-8DC4-F785F6B0198C}" srcId="{483857F0-99EC-46CD-96E7-87DFA98FC120}" destId="{F00A6368-9F9A-4501-9639-AEAE56A40EA4}" srcOrd="0" destOrd="0" parTransId="{05B01B86-2841-4546-A262-F7D4236C032C}" sibTransId="{EB8350B6-63EA-4007-9E00-727AB1797411}"/>
    <dgm:cxn modelId="{45485964-4512-4EE3-A7A7-376A3560503C}" srcId="{F00A6368-9F9A-4501-9639-AEAE56A40EA4}" destId="{71E5BC45-2DFD-4119-88B6-ACB010C2E44E}" srcOrd="0" destOrd="0" parTransId="{4654774F-E93F-47F2-B08B-9D0450FBBFFF}" sibTransId="{8CC0DECF-8E4E-4257-A6EA-0925B2A906B6}"/>
    <dgm:cxn modelId="{D686C168-3181-40F8-8059-5030D7DEBB03}" type="presOf" srcId="{483857F0-99EC-46CD-96E7-87DFA98FC120}" destId="{9322A5AD-D351-4AF4-83E5-34DC0FDFF7A6}" srcOrd="0" destOrd="0" presId="urn:microsoft.com/office/officeart/2005/8/layout/process5"/>
    <dgm:cxn modelId="{49364C50-2772-4E17-98B6-7C5866844B84}" type="presOf" srcId="{8FF35E98-2FD4-4277-8213-D02D16AF2F69}" destId="{A8BE7D26-FA7A-4486-8512-90E175BC7609}" srcOrd="0" destOrd="2" presId="urn:microsoft.com/office/officeart/2005/8/layout/process5"/>
    <dgm:cxn modelId="{06E48A57-12DC-411A-96B4-E02E4B4C0C98}" type="presOf" srcId="{F00A6368-9F9A-4501-9639-AEAE56A40EA4}" destId="{A8BE7D26-FA7A-4486-8512-90E175BC7609}" srcOrd="0" destOrd="0" presId="urn:microsoft.com/office/officeart/2005/8/layout/process5"/>
    <dgm:cxn modelId="{5AA50859-AB38-420A-938F-C65C7F6E43B0}" type="presOf" srcId="{71E5BC45-2DFD-4119-88B6-ACB010C2E44E}" destId="{A8BE7D26-FA7A-4486-8512-90E175BC7609}" srcOrd="0" destOrd="1" presId="urn:microsoft.com/office/officeart/2005/8/layout/process5"/>
    <dgm:cxn modelId="{94649D7D-FD29-4DA4-97E2-13444EA31B53}" srcId="{F00A6368-9F9A-4501-9639-AEAE56A40EA4}" destId="{8FF35E98-2FD4-4277-8213-D02D16AF2F69}" srcOrd="1" destOrd="0" parTransId="{86DD23A7-E460-49B0-9BC4-5E105F3D4DF6}" sibTransId="{19EBD3C8-A734-4F34-A1EB-E4486EBE7F39}"/>
    <dgm:cxn modelId="{483F3815-00A9-4357-A980-02D58A28BB80}" type="presParOf" srcId="{9322A5AD-D351-4AF4-83E5-34DC0FDFF7A6}" destId="{A8BE7D26-FA7A-4486-8512-90E175BC7609}" srcOrd="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51090C-8087-4DE3-9696-C2697A1335EC}">
      <dsp:nvSpPr>
        <dsp:cNvPr id="0" name=""/>
        <dsp:cNvSpPr/>
      </dsp:nvSpPr>
      <dsp:spPr>
        <a:xfrm>
          <a:off x="1424527" y="33096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57B4F5-D53C-4257-8BBF-DAADC3D5851E}">
      <dsp:nvSpPr>
        <dsp:cNvPr id="0" name=""/>
        <dsp:cNvSpPr/>
      </dsp:nvSpPr>
      <dsp:spPr>
        <a:xfrm>
          <a:off x="236527" y="274518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Data preprocessing in Machine Learning refers to the technique of preparing (cleaning and organizing) the raw data to make it suitable for a building and training Machine Learning models.</a:t>
          </a:r>
        </a:p>
      </dsp:txBody>
      <dsp:txXfrm>
        <a:off x="236527" y="2745181"/>
        <a:ext cx="4320000" cy="720000"/>
      </dsp:txXfrm>
    </dsp:sp>
    <dsp:sp modelId="{31AF98D0-AF8B-402A-ADD3-C2FDC57832E2}">
      <dsp:nvSpPr>
        <dsp:cNvPr id="0" name=""/>
        <dsp:cNvSpPr/>
      </dsp:nvSpPr>
      <dsp:spPr>
        <a:xfrm>
          <a:off x="6500527" y="33096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86CC1C-20B3-4813-BC16-645B98B012BD}">
      <dsp:nvSpPr>
        <dsp:cNvPr id="0" name=""/>
        <dsp:cNvSpPr/>
      </dsp:nvSpPr>
      <dsp:spPr>
        <a:xfrm>
          <a:off x="5312527" y="274518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Data preprocessing is the concept of changing the raw data into a clean data set.</a:t>
          </a:r>
        </a:p>
      </dsp:txBody>
      <dsp:txXfrm>
        <a:off x="5312527" y="2745181"/>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E7D26-FA7A-4486-8512-90E175BC7609}">
      <dsp:nvSpPr>
        <dsp:cNvPr id="0" name=""/>
        <dsp:cNvSpPr/>
      </dsp:nvSpPr>
      <dsp:spPr>
        <a:xfrm>
          <a:off x="1283255" y="2026"/>
          <a:ext cx="5163216" cy="3097930"/>
        </a:xfrm>
        <a:prstGeom prst="roundRect">
          <a:avLst>
            <a:gd name="adj" fmla="val 10000"/>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A generative adversarial network (GAN) has two parts:</a:t>
          </a:r>
        </a:p>
        <a:p>
          <a:pPr marL="171450" lvl="1" indent="-171450" algn="l" defTabSz="844550">
            <a:lnSpc>
              <a:spcPct val="90000"/>
            </a:lnSpc>
            <a:spcBef>
              <a:spcPct val="0"/>
            </a:spcBef>
            <a:spcAft>
              <a:spcPct val="15000"/>
            </a:spcAft>
            <a:buChar char="•"/>
          </a:pPr>
          <a:r>
            <a:rPr lang="en-US" sz="1900" kern="1200" dirty="0"/>
            <a:t>The generator learns to generate plausible data. The generated instances become negative training examples for the discriminator.</a:t>
          </a:r>
        </a:p>
        <a:p>
          <a:pPr marL="171450" lvl="1" indent="-171450" algn="l" defTabSz="844550">
            <a:lnSpc>
              <a:spcPct val="90000"/>
            </a:lnSpc>
            <a:spcBef>
              <a:spcPct val="0"/>
            </a:spcBef>
            <a:spcAft>
              <a:spcPct val="15000"/>
            </a:spcAft>
            <a:buChar char="•"/>
          </a:pPr>
          <a:r>
            <a:rPr lang="en-US" sz="1900" kern="1200"/>
            <a:t>The discriminator learns to distinguish the generator's fake data from real data. The discriminator penalizes the generator for producing implausible results.</a:t>
          </a:r>
        </a:p>
      </dsp:txBody>
      <dsp:txXfrm>
        <a:off x="1373990" y="92761"/>
        <a:ext cx="4981746" cy="291646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3BA4750-1B19-4B11-949E-5CE2FCB75DC3}" type="datetimeFigureOut">
              <a:rPr lang="en-IN" smtClean="0"/>
              <a:t>14-05-2024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942127-2C0D-4407-A566-CC458C539AC6}" type="slidenum">
              <a:rPr lang="en-IN" smtClean="0"/>
              <a:t>‹#›</a:t>
            </a:fld>
            <a:endParaRPr lang="en-IN"/>
          </a:p>
        </p:txBody>
      </p:sp>
    </p:spTree>
    <p:extLst>
      <p:ext uri="{BB962C8B-B14F-4D97-AF65-F5344CB8AC3E}">
        <p14:creationId xmlns:p14="http://schemas.microsoft.com/office/powerpoint/2010/main" val="19605592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BA4750-1B19-4B11-949E-5CE2FCB75DC3}"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942127-2C0D-4407-A566-CC458C539AC6}" type="slidenum">
              <a:rPr lang="en-IN" smtClean="0"/>
              <a:t>‹#›</a:t>
            </a:fld>
            <a:endParaRPr lang="en-IN"/>
          </a:p>
        </p:txBody>
      </p:sp>
    </p:spTree>
    <p:extLst>
      <p:ext uri="{BB962C8B-B14F-4D97-AF65-F5344CB8AC3E}">
        <p14:creationId xmlns:p14="http://schemas.microsoft.com/office/powerpoint/2010/main" val="2595874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BA4750-1B19-4B11-949E-5CE2FCB75DC3}" type="datetimeFigureOut">
              <a:rPr lang="en-IN" smtClean="0"/>
              <a:t>14-05-2024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942127-2C0D-4407-A566-CC458C539AC6}" type="slidenum">
              <a:rPr lang="en-IN" smtClean="0"/>
              <a:t>‹#›</a:t>
            </a:fld>
            <a:endParaRPr lang="en-IN"/>
          </a:p>
        </p:txBody>
      </p:sp>
    </p:spTree>
    <p:extLst>
      <p:ext uri="{BB962C8B-B14F-4D97-AF65-F5344CB8AC3E}">
        <p14:creationId xmlns:p14="http://schemas.microsoft.com/office/powerpoint/2010/main" val="236519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BA4750-1B19-4B11-949E-5CE2FCB75DC3}" type="datetimeFigureOut">
              <a:rPr lang="en-IN" smtClean="0"/>
              <a:t>14-05-2024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942127-2C0D-4407-A566-CC458C539AC6}" type="slidenum">
              <a:rPr lang="en-IN" smtClean="0"/>
              <a:t>‹#›</a:t>
            </a:fld>
            <a:endParaRPr lang="en-IN"/>
          </a:p>
        </p:txBody>
      </p:sp>
    </p:spTree>
    <p:extLst>
      <p:ext uri="{BB962C8B-B14F-4D97-AF65-F5344CB8AC3E}">
        <p14:creationId xmlns:p14="http://schemas.microsoft.com/office/powerpoint/2010/main" val="3772967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3BA4750-1B19-4B11-949E-5CE2FCB75DC3}" type="datetimeFigureOut">
              <a:rPr lang="en-IN" smtClean="0"/>
              <a:t>14-05-2024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942127-2C0D-4407-A566-CC458C539AC6}" type="slidenum">
              <a:rPr lang="en-IN" smtClean="0"/>
              <a:t>‹#›</a:t>
            </a:fld>
            <a:endParaRPr lang="en-IN"/>
          </a:p>
        </p:txBody>
      </p:sp>
    </p:spTree>
    <p:extLst>
      <p:ext uri="{BB962C8B-B14F-4D97-AF65-F5344CB8AC3E}">
        <p14:creationId xmlns:p14="http://schemas.microsoft.com/office/powerpoint/2010/main" val="239955993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3BA4750-1B19-4B11-949E-5CE2FCB75DC3}" type="datetimeFigureOut">
              <a:rPr lang="en-IN" smtClean="0"/>
              <a:t>14-05-2024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B4942127-2C0D-4407-A566-CC458C539AC6}" type="slidenum">
              <a:rPr lang="en-IN" smtClean="0"/>
              <a:t>‹#›</a:t>
            </a:fld>
            <a:endParaRPr lang="en-IN"/>
          </a:p>
        </p:txBody>
      </p:sp>
    </p:spTree>
    <p:extLst>
      <p:ext uri="{BB962C8B-B14F-4D97-AF65-F5344CB8AC3E}">
        <p14:creationId xmlns:p14="http://schemas.microsoft.com/office/powerpoint/2010/main" val="1228453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C3BA4750-1B19-4B11-949E-5CE2FCB75DC3}" type="datetimeFigureOut">
              <a:rPr lang="en-IN" smtClean="0"/>
              <a:t>14-05-2024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942127-2C0D-4407-A566-CC458C539AC6}"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55308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BA4750-1B19-4B11-949E-5CE2FCB75DC3}" type="datetimeFigureOut">
              <a:rPr lang="en-IN" smtClean="0"/>
              <a:t>14-05-2024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942127-2C0D-4407-A566-CC458C539AC6}" type="slidenum">
              <a:rPr lang="en-IN" smtClean="0"/>
              <a:t>‹#›</a:t>
            </a:fld>
            <a:endParaRPr lang="en-IN"/>
          </a:p>
        </p:txBody>
      </p:sp>
    </p:spTree>
    <p:extLst>
      <p:ext uri="{BB962C8B-B14F-4D97-AF65-F5344CB8AC3E}">
        <p14:creationId xmlns:p14="http://schemas.microsoft.com/office/powerpoint/2010/main" val="41190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BA4750-1B19-4B11-949E-5CE2FCB75DC3}" type="datetimeFigureOut">
              <a:rPr lang="en-IN" smtClean="0"/>
              <a:t>14-05-2024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942127-2C0D-4407-A566-CC458C539AC6}" type="slidenum">
              <a:rPr lang="en-IN" smtClean="0"/>
              <a:t>‹#›</a:t>
            </a:fld>
            <a:endParaRPr lang="en-IN"/>
          </a:p>
        </p:txBody>
      </p:sp>
    </p:spTree>
    <p:extLst>
      <p:ext uri="{BB962C8B-B14F-4D97-AF65-F5344CB8AC3E}">
        <p14:creationId xmlns:p14="http://schemas.microsoft.com/office/powerpoint/2010/main" val="425783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C3BA4750-1B19-4B11-949E-5CE2FCB75DC3}" type="datetimeFigureOut">
              <a:rPr lang="en-IN" smtClean="0"/>
              <a:t>14-05-2024</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B4942127-2C0D-4407-A566-CC458C539AC6}" type="slidenum">
              <a:rPr lang="en-IN" smtClean="0"/>
              <a:t>‹#›</a:t>
            </a:fld>
            <a:endParaRPr lang="en-IN"/>
          </a:p>
        </p:txBody>
      </p:sp>
    </p:spTree>
    <p:extLst>
      <p:ext uri="{BB962C8B-B14F-4D97-AF65-F5344CB8AC3E}">
        <p14:creationId xmlns:p14="http://schemas.microsoft.com/office/powerpoint/2010/main" val="1851354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3BA4750-1B19-4B11-949E-5CE2FCB75DC3}" type="datetimeFigureOut">
              <a:rPr lang="en-IN" smtClean="0"/>
              <a:t>14-05-2024</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B4942127-2C0D-4407-A566-CC458C539AC6}" type="slidenum">
              <a:rPr lang="en-IN" smtClean="0"/>
              <a:t>‹#›</a:t>
            </a:fld>
            <a:endParaRPr lang="en-IN"/>
          </a:p>
        </p:txBody>
      </p:sp>
    </p:spTree>
    <p:extLst>
      <p:ext uri="{BB962C8B-B14F-4D97-AF65-F5344CB8AC3E}">
        <p14:creationId xmlns:p14="http://schemas.microsoft.com/office/powerpoint/2010/main" val="2769051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3BA4750-1B19-4B11-949E-5CE2FCB75DC3}" type="datetimeFigureOut">
              <a:rPr lang="en-IN" smtClean="0"/>
              <a:t>14-05-2024</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4942127-2C0D-4407-A566-CC458C539AC6}" type="slidenum">
              <a:rPr lang="en-IN" smtClean="0"/>
              <a:t>‹#›</a:t>
            </a:fld>
            <a:endParaRPr lang="en-IN"/>
          </a:p>
        </p:txBody>
      </p:sp>
    </p:spTree>
    <p:extLst>
      <p:ext uri="{BB962C8B-B14F-4D97-AF65-F5344CB8AC3E}">
        <p14:creationId xmlns:p14="http://schemas.microsoft.com/office/powerpoint/2010/main" val="3462288818"/>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www.kaggle.com/code/kmader/"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n eye&#10;&#10;Description automatically generated">
            <a:extLst>
              <a:ext uri="{FF2B5EF4-FFF2-40B4-BE49-F238E27FC236}">
                <a16:creationId xmlns:a16="http://schemas.microsoft.com/office/drawing/2014/main" id="{AB415BDC-95EA-4E88-8FBC-5B8458AA64FD}"/>
              </a:ext>
            </a:extLst>
          </p:cNvPr>
          <p:cNvPicPr>
            <a:picLocks noChangeAspect="1"/>
          </p:cNvPicPr>
          <p:nvPr/>
        </p:nvPicPr>
        <p:blipFill rotWithShape="1">
          <a:blip r:embed="rId2">
            <a:extLst>
              <a:ext uri="{28A0092B-C50C-407E-A947-70E740481C1C}">
                <a14:useLocalDpi xmlns:a14="http://schemas.microsoft.com/office/drawing/2010/main" val="0"/>
              </a:ext>
            </a:extLst>
          </a:blip>
          <a:srcRect l="8430" t="8163" r="33238" b="-1"/>
          <a:stretch/>
        </p:blipFill>
        <p:spPr>
          <a:xfrm>
            <a:off x="3523488" y="0"/>
            <a:ext cx="8668512" cy="6857990"/>
          </a:xfrm>
          <a:prstGeom prst="rect">
            <a:avLst/>
          </a:prstGeom>
        </p:spPr>
      </p:pic>
      <p:sp>
        <p:nvSpPr>
          <p:cNvPr id="33" name="Rectangle 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9A9275-EE65-0EF1-4731-E245588E58E5}"/>
              </a:ext>
            </a:extLst>
          </p:cNvPr>
          <p:cNvSpPr>
            <a:spLocks noGrp="1"/>
          </p:cNvSpPr>
          <p:nvPr>
            <p:ph type="ctrTitle"/>
          </p:nvPr>
        </p:nvSpPr>
        <p:spPr>
          <a:xfrm>
            <a:off x="477981" y="845139"/>
            <a:ext cx="4023360" cy="3481358"/>
          </a:xfrm>
        </p:spPr>
        <p:txBody>
          <a:bodyPr anchor="b">
            <a:normAutofit/>
          </a:bodyPr>
          <a:lstStyle/>
          <a:p>
            <a:pPr algn="l"/>
            <a:r>
              <a:rPr lang="en-US" sz="3600" dirty="0"/>
              <a:t>Detection of Diabetic Retinopathy using Artificial Intelligence</a:t>
            </a:r>
            <a:endParaRPr lang="en-IN" sz="3600" dirty="0"/>
          </a:p>
        </p:txBody>
      </p:sp>
      <p:sp>
        <p:nvSpPr>
          <p:cNvPr id="3" name="Subtitle 2">
            <a:extLst>
              <a:ext uri="{FF2B5EF4-FFF2-40B4-BE49-F238E27FC236}">
                <a16:creationId xmlns:a16="http://schemas.microsoft.com/office/drawing/2014/main" id="{25697E82-9253-6A70-C176-EDA868F33AB2}"/>
              </a:ext>
            </a:extLst>
          </p:cNvPr>
          <p:cNvSpPr>
            <a:spLocks noGrp="1"/>
          </p:cNvSpPr>
          <p:nvPr>
            <p:ph type="subTitle" idx="1"/>
          </p:nvPr>
        </p:nvSpPr>
        <p:spPr>
          <a:xfrm>
            <a:off x="477980" y="4872922"/>
            <a:ext cx="4023359" cy="1208141"/>
          </a:xfrm>
        </p:spPr>
        <p:txBody>
          <a:bodyPr>
            <a:normAutofit lnSpcReduction="10000"/>
          </a:bodyPr>
          <a:lstStyle/>
          <a:p>
            <a:pPr marL="342900" indent="-342900" algn="l">
              <a:buFontTx/>
              <a:buChar char="-"/>
            </a:pPr>
            <a:r>
              <a:rPr lang="en-US" sz="2000" dirty="0"/>
              <a:t>SARTHAK S.N.</a:t>
            </a:r>
          </a:p>
          <a:p>
            <a:pPr marL="342900" indent="-342900" algn="l">
              <a:buFontTx/>
              <a:buChar char="-"/>
            </a:pPr>
            <a:r>
              <a:rPr lang="en-US" dirty="0"/>
              <a:t>HARSHITH</a:t>
            </a:r>
          </a:p>
          <a:p>
            <a:pPr marL="342900" indent="-342900" algn="l">
              <a:buFontTx/>
              <a:buChar char="-"/>
            </a:pPr>
            <a:r>
              <a:rPr lang="en-US" sz="2000" dirty="0"/>
              <a:t>SHASHWAT SHIVAM</a:t>
            </a:r>
            <a:endParaRPr lang="en-IN" sz="2000" dirty="0"/>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744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D327620-E371-AA6C-DC0E-26EB03CBB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688" y="443345"/>
            <a:ext cx="11306623" cy="5971310"/>
          </a:xfrm>
          <a:prstGeom prst="rect">
            <a:avLst/>
          </a:prstGeom>
        </p:spPr>
      </p:pic>
    </p:spTree>
    <p:extLst>
      <p:ext uri="{BB962C8B-B14F-4D97-AF65-F5344CB8AC3E}">
        <p14:creationId xmlns:p14="http://schemas.microsoft.com/office/powerpoint/2010/main" val="127074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information&#10;&#10;Description automatically generated">
            <a:extLst>
              <a:ext uri="{FF2B5EF4-FFF2-40B4-BE49-F238E27FC236}">
                <a16:creationId xmlns:a16="http://schemas.microsoft.com/office/drawing/2014/main" id="{6EAF3265-117A-623E-DF15-677A31ABF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1678" y="450904"/>
            <a:ext cx="7148644" cy="6688449"/>
          </a:xfrm>
          <a:prstGeom prst="rect">
            <a:avLst/>
          </a:prstGeom>
        </p:spPr>
      </p:pic>
    </p:spTree>
    <p:extLst>
      <p:ext uri="{BB962C8B-B14F-4D97-AF65-F5344CB8AC3E}">
        <p14:creationId xmlns:p14="http://schemas.microsoft.com/office/powerpoint/2010/main" val="2218839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list of information&#10;&#10;Description automatically generated">
            <a:extLst>
              <a:ext uri="{FF2B5EF4-FFF2-40B4-BE49-F238E27FC236}">
                <a16:creationId xmlns:a16="http://schemas.microsoft.com/office/drawing/2014/main" id="{4EFE9C63-A83C-B901-6781-8C8A5522A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644" y="270162"/>
            <a:ext cx="7931182" cy="6587838"/>
          </a:xfrm>
          <a:prstGeom prst="rect">
            <a:avLst/>
          </a:prstGeom>
        </p:spPr>
      </p:pic>
    </p:spTree>
    <p:extLst>
      <p:ext uri="{BB962C8B-B14F-4D97-AF65-F5344CB8AC3E}">
        <p14:creationId xmlns:p14="http://schemas.microsoft.com/office/powerpoint/2010/main" val="3571504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with text and numbers&#10;&#10;Description automatically generated">
            <a:extLst>
              <a:ext uri="{FF2B5EF4-FFF2-40B4-BE49-F238E27FC236}">
                <a16:creationId xmlns:a16="http://schemas.microsoft.com/office/drawing/2014/main" id="{FBFB3BB3-AEB9-33D8-6894-77B46F2F5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343" y="175384"/>
            <a:ext cx="8299938" cy="6499889"/>
          </a:xfrm>
          <a:prstGeom prst="rect">
            <a:avLst/>
          </a:prstGeom>
        </p:spPr>
      </p:pic>
    </p:spTree>
    <p:extLst>
      <p:ext uri="{BB962C8B-B14F-4D97-AF65-F5344CB8AC3E}">
        <p14:creationId xmlns:p14="http://schemas.microsoft.com/office/powerpoint/2010/main" val="3812799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BBE8E-F54A-EFE1-2372-F6B28DC91B02}"/>
              </a:ext>
            </a:extLst>
          </p:cNvPr>
          <p:cNvSpPr>
            <a:spLocks noGrp="1"/>
          </p:cNvSpPr>
          <p:nvPr>
            <p:ph type="title"/>
          </p:nvPr>
        </p:nvSpPr>
        <p:spPr>
          <a:xfrm>
            <a:off x="2231136" y="964692"/>
            <a:ext cx="7729728" cy="1188720"/>
          </a:xfrm>
          <a:solidFill>
            <a:schemeClr val="bg1">
              <a:alpha val="30000"/>
            </a:schemeClr>
          </a:solidFill>
          <a:ln>
            <a:solidFill>
              <a:srgbClr val="FFFFFF"/>
            </a:solidFill>
          </a:ln>
        </p:spPr>
        <p:txBody>
          <a:bodyPr>
            <a:normAutofit/>
          </a:bodyPr>
          <a:lstStyle/>
          <a:p>
            <a:r>
              <a:rPr lang="en-US">
                <a:solidFill>
                  <a:schemeClr val="tx1"/>
                </a:solidFill>
              </a:rPr>
              <a:t>Performance parameters of both ML/DL algorithms</a:t>
            </a:r>
            <a:endParaRPr lang="en-IN">
              <a:solidFill>
                <a:schemeClr val="tx1"/>
              </a:solidFill>
            </a:endParaRPr>
          </a:p>
        </p:txBody>
      </p:sp>
      <p:sp>
        <p:nvSpPr>
          <p:cNvPr id="3" name="Content Placeholder 2">
            <a:extLst>
              <a:ext uri="{FF2B5EF4-FFF2-40B4-BE49-F238E27FC236}">
                <a16:creationId xmlns:a16="http://schemas.microsoft.com/office/drawing/2014/main" id="{A010674B-D4AA-AC17-C037-AF03FAF91042}"/>
              </a:ext>
            </a:extLst>
          </p:cNvPr>
          <p:cNvSpPr>
            <a:spLocks noGrp="1"/>
          </p:cNvSpPr>
          <p:nvPr>
            <p:ph idx="1"/>
          </p:nvPr>
        </p:nvSpPr>
        <p:spPr>
          <a:xfrm>
            <a:off x="2231136" y="2638044"/>
            <a:ext cx="7729728" cy="3101983"/>
          </a:xfrm>
        </p:spPr>
        <p:txBody>
          <a:bodyPr>
            <a:normAutofit/>
          </a:bodyPr>
          <a:lstStyle/>
          <a:p>
            <a:pPr marL="0" indent="0">
              <a:lnSpc>
                <a:spcPct val="90000"/>
              </a:lnSpc>
              <a:buNone/>
            </a:pPr>
            <a:r>
              <a:rPr lang="en-US" sz="1300" dirty="0"/>
              <a:t>The performance of a Convolutional Neural Network (CNN) for detecting diabetic retinopathy is typically evaluated using various performance metrics. These metrics provide insights into how well the model is performing on a given dataset. Some common performance parameters are:</a:t>
            </a:r>
          </a:p>
          <a:p>
            <a:pPr marL="514350" indent="-514350">
              <a:lnSpc>
                <a:spcPct val="90000"/>
              </a:lnSpc>
              <a:buFont typeface="+mj-lt"/>
              <a:buAutoNum type="arabicPeriod"/>
            </a:pPr>
            <a:r>
              <a:rPr lang="en-US" sz="1300" b="1" dirty="0"/>
              <a:t>Accuracy : </a:t>
            </a:r>
            <a:r>
              <a:rPr lang="en-US" sz="1300" dirty="0"/>
              <a:t>Accuracy is a basic metric that measures the overall correctness of the model. It is the ratio of correctly predicted samples to the total number of samples.</a:t>
            </a:r>
          </a:p>
          <a:p>
            <a:pPr marL="514350" indent="-514350">
              <a:lnSpc>
                <a:spcPct val="90000"/>
              </a:lnSpc>
              <a:buFont typeface="+mj-lt"/>
              <a:buAutoNum type="arabicPeriod"/>
            </a:pPr>
            <a:r>
              <a:rPr lang="en-US" sz="1300" b="1" dirty="0"/>
              <a:t>Sensitivity (Recall or True Positive Rate):</a:t>
            </a:r>
            <a:r>
              <a:rPr lang="en-US" sz="1300" dirty="0"/>
              <a:t>Sensitivity measures the ability of the model to correctly identify positive cases. In the context of diabetic retinopathy detection, it represents the percentage of actual positive cases (patients with diabetic retinopathy) correctly identified by the model.</a:t>
            </a:r>
          </a:p>
          <a:p>
            <a:pPr marL="514350" indent="-514350">
              <a:lnSpc>
                <a:spcPct val="90000"/>
              </a:lnSpc>
              <a:buFont typeface="+mj-lt"/>
              <a:buAutoNum type="arabicPeriod"/>
            </a:pPr>
            <a:r>
              <a:rPr lang="en-US" sz="1300" b="1" dirty="0"/>
              <a:t>Specificity (True Negative Rate):</a:t>
            </a:r>
            <a:r>
              <a:rPr lang="en-US" sz="1300" dirty="0"/>
              <a:t>Specificity measures the ability of the model to correctly identify negative cases. It represents the percentage of actual negative cases (patients without diabetic retinopathy) correctly identified by the model.</a:t>
            </a:r>
          </a:p>
          <a:p>
            <a:pPr marL="514350" indent="-514350">
              <a:lnSpc>
                <a:spcPct val="90000"/>
              </a:lnSpc>
              <a:buFont typeface="+mj-lt"/>
              <a:buAutoNum type="arabicPeriod"/>
            </a:pPr>
            <a:r>
              <a:rPr lang="en-US" sz="1300" b="1" dirty="0"/>
              <a:t>Precision (Positive Predictive Value):</a:t>
            </a:r>
            <a:r>
              <a:rPr lang="en-US" sz="1300" dirty="0"/>
              <a:t>Precision is the ratio of correctly predicted positive observations to the total predicted positives. It indicates how many of the predicted positive cases are actually positive.</a:t>
            </a:r>
          </a:p>
          <a:p>
            <a:pPr marL="0" indent="0">
              <a:lnSpc>
                <a:spcPct val="90000"/>
              </a:lnSpc>
              <a:buNone/>
            </a:pPr>
            <a:endParaRPr lang="en-US" sz="1300" dirty="0"/>
          </a:p>
        </p:txBody>
      </p:sp>
    </p:spTree>
    <p:extLst>
      <p:ext uri="{BB962C8B-B14F-4D97-AF65-F5344CB8AC3E}">
        <p14:creationId xmlns:p14="http://schemas.microsoft.com/office/powerpoint/2010/main" val="296882193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F6E5CBA-D2EF-2CA0-0CA4-4100588C09AB}"/>
              </a:ext>
            </a:extLst>
          </p:cNvPr>
          <p:cNvSpPr txBox="1"/>
          <p:nvPr/>
        </p:nvSpPr>
        <p:spPr>
          <a:xfrm>
            <a:off x="2231136" y="2638044"/>
            <a:ext cx="7729728" cy="3101983"/>
          </a:xfrm>
          <a:prstGeom prst="rect">
            <a:avLst/>
          </a:prstGeom>
        </p:spPr>
        <p:txBody>
          <a:bodyPr vert="horz" lIns="91440" tIns="45720" rIns="91440" bIns="45720" rtlCol="0">
            <a:normAutofit/>
          </a:bodyPr>
          <a:lstStyle/>
          <a:p>
            <a:pPr marL="628650" indent="-228600" defTabSz="914400">
              <a:lnSpc>
                <a:spcPct val="90000"/>
              </a:lnSpc>
              <a:spcBef>
                <a:spcPts val="1000"/>
              </a:spcBef>
              <a:spcAft>
                <a:spcPts val="600"/>
              </a:spcAft>
              <a:buClr>
                <a:schemeClr val="accent2"/>
              </a:buClr>
              <a:buFont typeface="Arial" panose="020B0604020202020204" pitchFamily="34" charset="0"/>
              <a:buChar char="•"/>
            </a:pPr>
            <a:r>
              <a:rPr lang="en-US" sz="1100" b="1" dirty="0">
                <a:solidFill>
                  <a:schemeClr val="tx1">
                    <a:lumMod val="85000"/>
                    <a:lumOff val="15000"/>
                  </a:schemeClr>
                </a:solidFill>
              </a:rPr>
              <a:t>F1 Score : </a:t>
            </a:r>
            <a:r>
              <a:rPr lang="en-US" sz="1100" dirty="0">
                <a:solidFill>
                  <a:schemeClr val="tx1">
                    <a:lumMod val="85000"/>
                    <a:lumOff val="15000"/>
                  </a:schemeClr>
                </a:solidFill>
              </a:rPr>
              <a:t>The F1 score is the harmonic mean of precision and recall. It provides a balanced measure between precision and recall. F1 score is useful when there is an uneven class distribution.</a:t>
            </a:r>
          </a:p>
          <a:p>
            <a:pPr marL="628650" indent="-228600" defTabSz="914400">
              <a:lnSpc>
                <a:spcPct val="90000"/>
              </a:lnSpc>
              <a:spcBef>
                <a:spcPts val="1000"/>
              </a:spcBef>
              <a:spcAft>
                <a:spcPts val="600"/>
              </a:spcAft>
              <a:buClr>
                <a:schemeClr val="accent2"/>
              </a:buClr>
              <a:buFont typeface="Arial" panose="020B0604020202020204" pitchFamily="34" charset="0"/>
              <a:buChar char="•"/>
            </a:pPr>
            <a:r>
              <a:rPr lang="en-US" sz="1100" b="1" dirty="0">
                <a:solidFill>
                  <a:schemeClr val="tx1">
                    <a:lumMod val="85000"/>
                    <a:lumOff val="15000"/>
                  </a:schemeClr>
                </a:solidFill>
              </a:rPr>
              <a:t>Area Under the Receiver Operating Characteristic (ROC) Curve (AUC-ROC):</a:t>
            </a:r>
            <a:r>
              <a:rPr lang="en-US" sz="1100" dirty="0">
                <a:solidFill>
                  <a:schemeClr val="tx1">
                    <a:lumMod val="85000"/>
                    <a:lumOff val="15000"/>
                  </a:schemeClr>
                </a:solidFill>
              </a:rPr>
              <a:t>AUC-ROC is a useful metric for binary classification problems. It measures the area under the curve of the ROC plot, which represents the trade-off between sensitivity and specificity across different threshold values.</a:t>
            </a:r>
          </a:p>
          <a:p>
            <a:pPr marL="628650" indent="-228600" defTabSz="914400">
              <a:lnSpc>
                <a:spcPct val="90000"/>
              </a:lnSpc>
              <a:spcBef>
                <a:spcPts val="1000"/>
              </a:spcBef>
              <a:spcAft>
                <a:spcPts val="600"/>
              </a:spcAft>
              <a:buClr>
                <a:schemeClr val="accent2"/>
              </a:buClr>
              <a:buFont typeface="Arial" panose="020B0604020202020204" pitchFamily="34" charset="0"/>
              <a:buChar char="•"/>
            </a:pPr>
            <a:r>
              <a:rPr lang="en-US" sz="1100" b="1" dirty="0">
                <a:solidFill>
                  <a:schemeClr val="tx1">
                    <a:lumMod val="85000"/>
                    <a:lumOff val="15000"/>
                  </a:schemeClr>
                </a:solidFill>
              </a:rPr>
              <a:t>Area Under the Precision-Recall (PR) Curve (AUC-PR):</a:t>
            </a:r>
            <a:r>
              <a:rPr lang="en-US" sz="1100" dirty="0">
                <a:solidFill>
                  <a:schemeClr val="tx1">
                    <a:lumMod val="85000"/>
                    <a:lumOff val="15000"/>
                  </a:schemeClr>
                </a:solidFill>
              </a:rPr>
              <a:t>AUC-PR is another evaluation metric that is particularly useful when dealing with imbalanced datasets. It measures the area under the precision-recall curve.</a:t>
            </a:r>
          </a:p>
          <a:p>
            <a:pPr marL="628650" indent="-228600" defTabSz="914400">
              <a:lnSpc>
                <a:spcPct val="90000"/>
              </a:lnSpc>
              <a:spcBef>
                <a:spcPts val="1000"/>
              </a:spcBef>
              <a:spcAft>
                <a:spcPts val="600"/>
              </a:spcAft>
              <a:buClr>
                <a:schemeClr val="accent2"/>
              </a:buClr>
              <a:buFont typeface="Arial" panose="020B0604020202020204" pitchFamily="34" charset="0"/>
              <a:buChar char="•"/>
            </a:pPr>
            <a:r>
              <a:rPr lang="en-US" sz="1100" b="1" dirty="0">
                <a:solidFill>
                  <a:schemeClr val="tx1">
                    <a:lumMod val="85000"/>
                    <a:lumOff val="15000"/>
                  </a:schemeClr>
                </a:solidFill>
              </a:rPr>
              <a:t>Confusion Matrix : </a:t>
            </a:r>
            <a:r>
              <a:rPr lang="en-US" sz="1100" dirty="0">
                <a:solidFill>
                  <a:schemeClr val="tx1">
                    <a:lumMod val="85000"/>
                    <a:lumOff val="15000"/>
                  </a:schemeClr>
                </a:solidFill>
              </a:rPr>
              <a:t>A confusion matrix provides a tabular summary of the number of true positives, true negatives, false positives, and false negatives. It is valuable for understanding the specific types of errors made by the model</a:t>
            </a:r>
          </a:p>
          <a:p>
            <a:pPr marL="628650" indent="-228600" defTabSz="914400">
              <a:lnSpc>
                <a:spcPct val="90000"/>
              </a:lnSpc>
              <a:spcBef>
                <a:spcPts val="1000"/>
              </a:spcBef>
              <a:spcAft>
                <a:spcPts val="600"/>
              </a:spcAft>
              <a:buClr>
                <a:schemeClr val="accent2"/>
              </a:buClr>
              <a:buFont typeface="Arial" panose="020B0604020202020204" pitchFamily="34" charset="0"/>
              <a:buChar char="•"/>
            </a:pPr>
            <a:r>
              <a:rPr lang="en-US" sz="1100" b="1" dirty="0">
                <a:solidFill>
                  <a:schemeClr val="tx1">
                    <a:lumMod val="85000"/>
                    <a:lumOff val="15000"/>
                  </a:schemeClr>
                </a:solidFill>
              </a:rPr>
              <a:t>Interpretability and Explainability : </a:t>
            </a:r>
            <a:r>
              <a:rPr lang="en-US" sz="1100" dirty="0">
                <a:solidFill>
                  <a:schemeClr val="tx1">
                    <a:lumMod val="85000"/>
                    <a:lumOff val="15000"/>
                  </a:schemeClr>
                </a:solidFill>
              </a:rPr>
              <a:t>While not a traditional performance metric, the interpretability and explainability of the model's predictions are crucial in medical applications. Techniques such as attention mechanisms or saliency maps can help highlight regions in the input images that contribute to the model's decision.</a:t>
            </a:r>
          </a:p>
        </p:txBody>
      </p:sp>
    </p:spTree>
    <p:extLst>
      <p:ext uri="{BB962C8B-B14F-4D97-AF65-F5344CB8AC3E}">
        <p14:creationId xmlns:p14="http://schemas.microsoft.com/office/powerpoint/2010/main" val="14857314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672725" y="2118835"/>
            <a:ext cx="5124172" cy="2669182"/>
          </a:xfrm>
          <a:prstGeom prst="rect">
            <a:avLst/>
          </a:prstGeom>
        </p:spPr>
      </p:pic>
      <p:sp>
        <p:nvSpPr>
          <p:cNvPr id="5" name="object 5"/>
          <p:cNvSpPr txBox="1">
            <a:spLocks noGrp="1"/>
          </p:cNvSpPr>
          <p:nvPr>
            <p:ph type="title"/>
          </p:nvPr>
        </p:nvSpPr>
        <p:spPr>
          <a:xfrm>
            <a:off x="2036846" y="2075384"/>
            <a:ext cx="1902571" cy="965555"/>
          </a:xfrm>
          <a:prstGeom prst="rect">
            <a:avLst/>
          </a:prstGeom>
        </p:spPr>
        <p:txBody>
          <a:bodyPr vert="horz" wrap="square" lIns="0" tIns="8924" rIns="0" bIns="0" rtlCol="0" anchor="ctr">
            <a:spAutoFit/>
          </a:bodyPr>
          <a:lstStyle/>
          <a:p>
            <a:pPr marL="8924" marR="3570">
              <a:lnSpc>
                <a:spcPct val="114999"/>
              </a:lnSpc>
              <a:spcBef>
                <a:spcPts val="70"/>
              </a:spcBef>
            </a:pPr>
            <a:r>
              <a:rPr sz="2811" spc="-4" dirty="0">
                <a:solidFill>
                  <a:srgbClr val="000000"/>
                </a:solidFill>
              </a:rPr>
              <a:t>DEEP </a:t>
            </a:r>
            <a:r>
              <a:rPr sz="2811" dirty="0">
                <a:solidFill>
                  <a:srgbClr val="000000"/>
                </a:solidFill>
              </a:rPr>
              <a:t> </a:t>
            </a:r>
            <a:r>
              <a:rPr sz="2811" spc="-4" dirty="0">
                <a:solidFill>
                  <a:srgbClr val="000000"/>
                </a:solidFill>
              </a:rPr>
              <a:t>L</a:t>
            </a:r>
            <a:r>
              <a:rPr sz="2811" dirty="0">
                <a:solidFill>
                  <a:srgbClr val="000000"/>
                </a:solidFill>
              </a:rPr>
              <a:t>E</a:t>
            </a:r>
            <a:r>
              <a:rPr sz="2811" spc="-4" dirty="0">
                <a:solidFill>
                  <a:srgbClr val="000000"/>
                </a:solidFill>
              </a:rPr>
              <a:t>AR</a:t>
            </a:r>
            <a:r>
              <a:rPr sz="2811" dirty="0">
                <a:solidFill>
                  <a:srgbClr val="000000"/>
                </a:solidFill>
              </a:rPr>
              <a:t>N</a:t>
            </a:r>
            <a:r>
              <a:rPr sz="2811" spc="-4" dirty="0">
                <a:solidFill>
                  <a:srgbClr val="000000"/>
                </a:solidFill>
              </a:rPr>
              <a:t>I</a:t>
            </a:r>
            <a:r>
              <a:rPr sz="2811" dirty="0">
                <a:solidFill>
                  <a:srgbClr val="000000"/>
                </a:solidFill>
              </a:rPr>
              <a:t>NG</a:t>
            </a:r>
            <a:endParaRPr sz="2811"/>
          </a:p>
        </p:txBody>
      </p:sp>
    </p:spTree>
    <p:extLst>
      <p:ext uri="{BB962C8B-B14F-4D97-AF65-F5344CB8AC3E}">
        <p14:creationId xmlns:p14="http://schemas.microsoft.com/office/powerpoint/2010/main" val="348102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ject 3"/>
          <p:cNvPicPr/>
          <p:nvPr/>
        </p:nvPicPr>
        <p:blipFill>
          <a:blip r:embed="rId2" cstate="print"/>
          <a:stretch>
            <a:fillRect/>
          </a:stretch>
        </p:blipFill>
        <p:spPr>
          <a:xfrm>
            <a:off x="2544886" y="1271016"/>
            <a:ext cx="7558073" cy="4315968"/>
          </a:xfrm>
          <a:prstGeom prst="rect">
            <a:avLst/>
          </a:prstGeom>
        </p:spPr>
      </p:pic>
      <p:sp>
        <p:nvSpPr>
          <p:cNvPr id="6" name="Oval 5">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796972" y="789110"/>
            <a:ext cx="1828800" cy="1828800"/>
          </a:xfrm>
          <a:prstGeom prst="ellipse">
            <a:avLst/>
          </a:prstGeom>
          <a:noFill/>
          <a:ln>
            <a:solidFill>
              <a:srgbClr val="FFFFFF"/>
            </a:solidFill>
          </a:ln>
        </p:spPr>
        <p:txBody>
          <a:bodyPr vert="horz" lIns="0" tIns="8924" rIns="0" bIns="0" rtlCol="0">
            <a:normAutofit/>
          </a:bodyPr>
          <a:lstStyle/>
          <a:p>
            <a:pPr marL="8924" marR="3570">
              <a:spcBef>
                <a:spcPts val="70"/>
              </a:spcBef>
            </a:pPr>
            <a:r>
              <a:rPr lang="en-IN" sz="2000" spc="-4">
                <a:solidFill>
                  <a:srgbClr val="FFFFFF"/>
                </a:solidFill>
              </a:rPr>
              <a:t>Artificial</a:t>
            </a:r>
            <a:r>
              <a:rPr lang="en-IN" sz="2000" spc="-42">
                <a:solidFill>
                  <a:srgbClr val="FFFFFF"/>
                </a:solidFill>
              </a:rPr>
              <a:t> </a:t>
            </a:r>
            <a:r>
              <a:rPr lang="en-IN" sz="2000">
                <a:solidFill>
                  <a:srgbClr val="FFFFFF"/>
                </a:solidFill>
              </a:rPr>
              <a:t>Neural </a:t>
            </a:r>
            <a:r>
              <a:rPr lang="en-IN" sz="2000" spc="-548">
                <a:solidFill>
                  <a:srgbClr val="FFFFFF"/>
                </a:solidFill>
              </a:rPr>
              <a:t> </a:t>
            </a:r>
            <a:r>
              <a:rPr lang="en-IN" sz="2000" spc="-4">
                <a:solidFill>
                  <a:srgbClr val="FFFFFF"/>
                </a:solidFill>
              </a:rPr>
              <a:t>network</a:t>
            </a:r>
            <a:endParaRPr lang="en-IN" sz="2000">
              <a:solidFill>
                <a:srgbClr val="FFFFFF"/>
              </a:solidFill>
            </a:endParaRPr>
          </a:p>
        </p:txBody>
      </p:sp>
    </p:spTree>
    <p:extLst>
      <p:ext uri="{BB962C8B-B14F-4D97-AF65-F5344CB8AC3E}">
        <p14:creationId xmlns:p14="http://schemas.microsoft.com/office/powerpoint/2010/main" val="1868811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object 2"/>
          <p:cNvPicPr/>
          <p:nvPr/>
        </p:nvPicPr>
        <p:blipFill rotWithShape="1">
          <a:blip r:embed="rId2" cstate="print"/>
          <a:srcRect t="524" r="-10" b="-10"/>
          <a:stretch/>
        </p:blipFill>
        <p:spPr>
          <a:xfrm>
            <a:off x="20" y="10"/>
            <a:ext cx="12191980" cy="6857990"/>
          </a:xfrm>
          <a:prstGeom prst="rect">
            <a:avLst/>
          </a:prstGeom>
        </p:spPr>
      </p:pic>
    </p:spTree>
    <p:extLst>
      <p:ext uri="{BB962C8B-B14F-4D97-AF65-F5344CB8AC3E}">
        <p14:creationId xmlns:p14="http://schemas.microsoft.com/office/powerpoint/2010/main" val="1463496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262729" y="1289303"/>
            <a:ext cx="9638443" cy="3339303"/>
          </a:xfrm>
          <a:prstGeom prst="rect">
            <a:avLst/>
          </a:prstGeom>
          <a:ln>
            <a:noFill/>
          </a:ln>
        </p:spPr>
        <p:txBody>
          <a:bodyPr vert="horz" lIns="274320" tIns="182880" rIns="274320" bIns="182880" rtlCol="0" anchor="ctr" anchorCtr="1">
            <a:normAutofit/>
          </a:bodyPr>
          <a:lstStyle/>
          <a:p>
            <a:pPr marL="297625" marR="3570"/>
            <a:r>
              <a:rPr lang="en-US" kern="1200" cap="all" spc="200" baseline="0">
                <a:solidFill>
                  <a:srgbClr val="262626"/>
                </a:solidFill>
                <a:latin typeface="+mj-lt"/>
                <a:ea typeface="+mj-ea"/>
                <a:cs typeface="+mj-cs"/>
              </a:rPr>
              <a:t>https://</a:t>
            </a:r>
            <a:r>
              <a:rPr lang="en-US" kern="1200" cap="all" spc="200" baseline="0">
                <a:solidFill>
                  <a:srgbClr val="262626"/>
                </a:solidFill>
                <a:latin typeface="+mj-lt"/>
                <a:ea typeface="+mj-ea"/>
                <a:cs typeface="+mj-cs"/>
                <a:hlinkClick r:id="rId2"/>
              </a:rPr>
              <a:t>www.kaggle.com/code/kmader/ </a:t>
            </a:r>
            <a:r>
              <a:rPr lang="en-US" kern="1200" cap="all" spc="200" baseline="0">
                <a:solidFill>
                  <a:srgbClr val="262626"/>
                </a:solidFill>
                <a:latin typeface="+mj-lt"/>
                <a:ea typeface="+mj-ea"/>
                <a:cs typeface="+mj-cs"/>
              </a:rPr>
              <a:t> inceptionv3-for-retinopathy-gpu-hr/  notebook</a:t>
            </a:r>
          </a:p>
        </p:txBody>
      </p:sp>
    </p:spTree>
    <p:extLst>
      <p:ext uri="{BB962C8B-B14F-4D97-AF65-F5344CB8AC3E}">
        <p14:creationId xmlns:p14="http://schemas.microsoft.com/office/powerpoint/2010/main" val="1658666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16387412-1537-3673-341F-F8A87F71086F}"/>
              </a:ext>
            </a:extLst>
          </p:cNvPr>
          <p:cNvPicPr>
            <a:picLocks noChangeAspect="1"/>
          </p:cNvPicPr>
          <p:nvPr/>
        </p:nvPicPr>
        <p:blipFill rotWithShape="1">
          <a:blip r:embed="rId2"/>
          <a:srcRect l="34196" r="20473" b="-1"/>
          <a:stretch/>
        </p:blipFill>
        <p:spPr>
          <a:xfrm>
            <a:off x="0" y="10"/>
            <a:ext cx="4657325" cy="6857990"/>
          </a:xfrm>
          <a:prstGeom prst="rect">
            <a:avLst/>
          </a:prstGeom>
        </p:spPr>
      </p:pic>
      <p:sp>
        <p:nvSpPr>
          <p:cNvPr id="2" name="object 2"/>
          <p:cNvSpPr txBox="1"/>
          <p:nvPr/>
        </p:nvSpPr>
        <p:spPr>
          <a:xfrm>
            <a:off x="5255715" y="484088"/>
            <a:ext cx="5925310" cy="6210010"/>
          </a:xfrm>
          <a:prstGeom prst="rect">
            <a:avLst/>
          </a:prstGeom>
        </p:spPr>
        <p:txBody>
          <a:bodyPr vert="horz" lIns="91440" tIns="45720" rIns="91440" bIns="45720" rtlCol="0">
            <a:noAutofit/>
          </a:bodyPr>
          <a:lstStyle/>
          <a:p>
            <a:pPr marL="281115" indent="-228600" defTabSz="914400">
              <a:spcBef>
                <a:spcPts val="1000"/>
              </a:spcBef>
              <a:buClr>
                <a:schemeClr val="accent2"/>
              </a:buClr>
              <a:buSzPct val="97368"/>
              <a:buFont typeface="Arial" panose="020B0604020202020204" pitchFamily="34" charset="0"/>
              <a:buChar char="•"/>
              <a:tabLst>
                <a:tab pos="281115" algn="l"/>
              </a:tabLst>
            </a:pPr>
            <a:r>
              <a:rPr lang="en-US" sz="1600" dirty="0">
                <a:solidFill>
                  <a:schemeClr val="tx1">
                    <a:lumMod val="85000"/>
                    <a:lumOff val="15000"/>
                  </a:schemeClr>
                </a:solidFill>
              </a:rPr>
              <a:t>CLASSIFICATION OF DR</a:t>
            </a:r>
          </a:p>
          <a:p>
            <a:pPr marL="281115" indent="-228600" defTabSz="914400">
              <a:spcBef>
                <a:spcPts val="1000"/>
              </a:spcBef>
              <a:buClr>
                <a:schemeClr val="accent2"/>
              </a:buClr>
              <a:buSzPct val="97368"/>
              <a:buFont typeface="Arial" panose="020B0604020202020204" pitchFamily="34" charset="0"/>
              <a:buChar char="•"/>
              <a:tabLst>
                <a:tab pos="281115" algn="l"/>
              </a:tabLst>
            </a:pPr>
            <a:r>
              <a:rPr lang="en-US" sz="1600" dirty="0">
                <a:solidFill>
                  <a:schemeClr val="tx1">
                    <a:lumMod val="85000"/>
                    <a:lumOff val="15000"/>
                  </a:schemeClr>
                </a:solidFill>
              </a:rPr>
              <a:t>CAUSES OF DR</a:t>
            </a:r>
          </a:p>
          <a:p>
            <a:pPr marL="281115" indent="-228600" defTabSz="914400">
              <a:spcBef>
                <a:spcPts val="1000"/>
              </a:spcBef>
              <a:buClr>
                <a:schemeClr val="accent2"/>
              </a:buClr>
              <a:buSzPct val="97368"/>
              <a:buFont typeface="Arial" panose="020B0604020202020204" pitchFamily="34" charset="0"/>
              <a:buChar char="•"/>
              <a:tabLst>
                <a:tab pos="281115" algn="l"/>
              </a:tabLst>
            </a:pPr>
            <a:r>
              <a:rPr lang="en-US" sz="1600" dirty="0">
                <a:solidFill>
                  <a:schemeClr val="tx1">
                    <a:lumMod val="85000"/>
                    <a:lumOff val="15000"/>
                  </a:schemeClr>
                </a:solidFill>
              </a:rPr>
              <a:t>CONVENTIONAL ALGORITHMS</a:t>
            </a:r>
          </a:p>
          <a:p>
            <a:pPr marL="281115" indent="-228600" defTabSz="914400">
              <a:spcBef>
                <a:spcPts val="1000"/>
              </a:spcBef>
              <a:buClr>
                <a:schemeClr val="accent2"/>
              </a:buClr>
              <a:buSzPct val="97368"/>
              <a:buFont typeface="Arial" panose="020B0604020202020204" pitchFamily="34" charset="0"/>
              <a:buChar char="•"/>
              <a:tabLst>
                <a:tab pos="281115" algn="l"/>
              </a:tabLst>
            </a:pPr>
            <a:r>
              <a:rPr lang="en-US" sz="1600" dirty="0">
                <a:solidFill>
                  <a:schemeClr val="tx1">
                    <a:lumMod val="85000"/>
                    <a:lumOff val="15000"/>
                  </a:schemeClr>
                </a:solidFill>
              </a:rPr>
              <a:t>COMPARISION AMONG DIFFERENT CNN ARCHITECTURES</a:t>
            </a:r>
          </a:p>
          <a:p>
            <a:pPr marL="281115" indent="-228600" defTabSz="914400">
              <a:spcBef>
                <a:spcPts val="1000"/>
              </a:spcBef>
              <a:buClr>
                <a:schemeClr val="accent2"/>
              </a:buClr>
              <a:buSzPct val="97368"/>
              <a:buFont typeface="Arial" panose="020B0604020202020204" pitchFamily="34" charset="0"/>
              <a:buChar char="•"/>
              <a:tabLst>
                <a:tab pos="281115" algn="l"/>
              </a:tabLst>
            </a:pPr>
            <a:r>
              <a:rPr lang="en-US" sz="1600" dirty="0">
                <a:solidFill>
                  <a:schemeClr val="tx1">
                    <a:lumMod val="85000"/>
                    <a:lumOff val="15000"/>
                  </a:schemeClr>
                </a:solidFill>
              </a:rPr>
              <a:t> DATA</a:t>
            </a:r>
            <a:r>
              <a:rPr lang="en-US" sz="1600" spc="-56" dirty="0">
                <a:solidFill>
                  <a:schemeClr val="tx1">
                    <a:lumMod val="85000"/>
                    <a:lumOff val="15000"/>
                  </a:schemeClr>
                </a:solidFill>
              </a:rPr>
              <a:t> </a:t>
            </a:r>
            <a:r>
              <a:rPr lang="en-US" sz="1600" spc="-7" dirty="0">
                <a:solidFill>
                  <a:schemeClr val="tx1">
                    <a:lumMod val="85000"/>
                    <a:lumOff val="15000"/>
                  </a:schemeClr>
                </a:solidFill>
              </a:rPr>
              <a:t>PREPOCESSING</a:t>
            </a:r>
            <a:endParaRPr lang="en-US" sz="1600" dirty="0">
              <a:solidFill>
                <a:schemeClr val="tx1">
                  <a:lumMod val="85000"/>
                  <a:lumOff val="15000"/>
                </a:schemeClr>
              </a:solidFill>
            </a:endParaRPr>
          </a:p>
          <a:p>
            <a:pPr marL="324844" indent="-228600" defTabSz="914400">
              <a:spcBef>
                <a:spcPts val="1000"/>
              </a:spcBef>
              <a:buClr>
                <a:schemeClr val="accent2"/>
              </a:buClr>
              <a:buSzPct val="97368"/>
              <a:buFont typeface="Arial" panose="020B0604020202020204" pitchFamily="34" charset="0"/>
              <a:buChar char="•"/>
              <a:tabLst>
                <a:tab pos="324844" algn="l"/>
              </a:tabLst>
            </a:pPr>
            <a:r>
              <a:rPr lang="en-US" sz="1600" dirty="0">
                <a:solidFill>
                  <a:schemeClr val="tx1">
                    <a:lumMod val="85000"/>
                    <a:lumOff val="15000"/>
                  </a:schemeClr>
                </a:solidFill>
              </a:rPr>
              <a:t>TRAINING</a:t>
            </a:r>
            <a:r>
              <a:rPr lang="en-US" sz="1600" spc="-32" dirty="0">
                <a:solidFill>
                  <a:schemeClr val="tx1">
                    <a:lumMod val="85000"/>
                    <a:lumOff val="15000"/>
                  </a:schemeClr>
                </a:solidFill>
              </a:rPr>
              <a:t> </a:t>
            </a:r>
            <a:r>
              <a:rPr lang="en-US" sz="1600" dirty="0">
                <a:solidFill>
                  <a:schemeClr val="tx1">
                    <a:lumMod val="85000"/>
                    <a:lumOff val="15000"/>
                  </a:schemeClr>
                </a:solidFill>
              </a:rPr>
              <a:t>AND</a:t>
            </a:r>
            <a:r>
              <a:rPr lang="en-US" sz="1600" spc="-35" dirty="0">
                <a:solidFill>
                  <a:schemeClr val="tx1">
                    <a:lumMod val="85000"/>
                    <a:lumOff val="15000"/>
                  </a:schemeClr>
                </a:solidFill>
              </a:rPr>
              <a:t> </a:t>
            </a:r>
            <a:r>
              <a:rPr lang="en-US" sz="1600" spc="-7" dirty="0">
                <a:solidFill>
                  <a:schemeClr val="tx1">
                    <a:lumMod val="85000"/>
                    <a:lumOff val="15000"/>
                  </a:schemeClr>
                </a:solidFill>
              </a:rPr>
              <a:t>TESTING</a:t>
            </a:r>
            <a:endParaRPr lang="en-US" sz="1600" dirty="0">
              <a:solidFill>
                <a:schemeClr val="tx1">
                  <a:lumMod val="85000"/>
                  <a:lumOff val="15000"/>
                </a:schemeClr>
              </a:solidFill>
            </a:endParaRPr>
          </a:p>
          <a:p>
            <a:pPr marL="327075" indent="-228600" defTabSz="914400">
              <a:spcBef>
                <a:spcPts val="1000"/>
              </a:spcBef>
              <a:buClr>
                <a:schemeClr val="accent2"/>
              </a:buClr>
              <a:buSzPct val="97368"/>
              <a:buFont typeface="Arial" panose="020B0604020202020204" pitchFamily="34" charset="0"/>
              <a:buChar char="•"/>
              <a:tabLst>
                <a:tab pos="327075" algn="l"/>
              </a:tabLst>
            </a:pPr>
            <a:r>
              <a:rPr lang="en-US" sz="1600" dirty="0">
                <a:solidFill>
                  <a:schemeClr val="tx1">
                    <a:lumMod val="85000"/>
                    <a:lumOff val="15000"/>
                  </a:schemeClr>
                </a:solidFill>
              </a:rPr>
              <a:t>SQEEZE</a:t>
            </a:r>
            <a:r>
              <a:rPr lang="en-US" sz="1600" spc="-80" dirty="0">
                <a:solidFill>
                  <a:schemeClr val="tx1">
                    <a:lumMod val="85000"/>
                    <a:lumOff val="15000"/>
                  </a:schemeClr>
                </a:solidFill>
              </a:rPr>
              <a:t> </a:t>
            </a:r>
            <a:r>
              <a:rPr lang="en-US" sz="1600" dirty="0">
                <a:solidFill>
                  <a:schemeClr val="tx1">
                    <a:lumMod val="85000"/>
                    <a:lumOff val="15000"/>
                  </a:schemeClr>
                </a:solidFill>
              </a:rPr>
              <a:t>AND</a:t>
            </a:r>
            <a:r>
              <a:rPr lang="en-US" sz="1600" spc="-80" dirty="0">
                <a:solidFill>
                  <a:schemeClr val="tx1">
                    <a:lumMod val="85000"/>
                    <a:lumOff val="15000"/>
                  </a:schemeClr>
                </a:solidFill>
              </a:rPr>
              <a:t> </a:t>
            </a:r>
            <a:r>
              <a:rPr lang="en-US" sz="1600" dirty="0">
                <a:solidFill>
                  <a:schemeClr val="tx1">
                    <a:lumMod val="85000"/>
                    <a:lumOff val="15000"/>
                  </a:schemeClr>
                </a:solidFill>
              </a:rPr>
              <a:t>EXCITATION</a:t>
            </a:r>
            <a:r>
              <a:rPr lang="en-US" sz="1600" spc="-74" dirty="0">
                <a:solidFill>
                  <a:schemeClr val="tx1">
                    <a:lumMod val="85000"/>
                    <a:lumOff val="15000"/>
                  </a:schemeClr>
                </a:solidFill>
              </a:rPr>
              <a:t> </a:t>
            </a:r>
            <a:r>
              <a:rPr lang="en-US" sz="1600" spc="-7" dirty="0">
                <a:solidFill>
                  <a:schemeClr val="tx1">
                    <a:lumMod val="85000"/>
                    <a:lumOff val="15000"/>
                  </a:schemeClr>
                </a:solidFill>
              </a:rPr>
              <a:t>BLOCK</a:t>
            </a:r>
          </a:p>
          <a:p>
            <a:pPr marL="327075" indent="-228600" defTabSz="914400">
              <a:spcBef>
                <a:spcPts val="1000"/>
              </a:spcBef>
              <a:buClr>
                <a:schemeClr val="accent2"/>
              </a:buClr>
              <a:buSzPct val="97368"/>
              <a:buFont typeface="Arial" panose="020B0604020202020204" pitchFamily="34" charset="0"/>
              <a:buChar char="•"/>
              <a:tabLst>
                <a:tab pos="327075" algn="l"/>
              </a:tabLst>
            </a:pPr>
            <a:r>
              <a:rPr lang="en-US" sz="1600" spc="-7" dirty="0">
                <a:solidFill>
                  <a:schemeClr val="tx1">
                    <a:lumMod val="85000"/>
                    <a:lumOff val="15000"/>
                  </a:schemeClr>
                </a:solidFill>
              </a:rPr>
              <a:t>DATA AUGMENTATION</a:t>
            </a:r>
          </a:p>
          <a:p>
            <a:pPr marL="327075" indent="-228600" defTabSz="914400">
              <a:spcBef>
                <a:spcPts val="1000"/>
              </a:spcBef>
              <a:buClr>
                <a:schemeClr val="accent2"/>
              </a:buClr>
              <a:buSzPct val="97368"/>
              <a:buFont typeface="Arial" panose="020B0604020202020204" pitchFamily="34" charset="0"/>
              <a:buChar char="•"/>
              <a:tabLst>
                <a:tab pos="327075" algn="l"/>
              </a:tabLst>
            </a:pPr>
            <a:r>
              <a:rPr lang="en-US" sz="1600" spc="-7" dirty="0">
                <a:solidFill>
                  <a:schemeClr val="tx1">
                    <a:lumMod val="85000"/>
                    <a:lumOff val="15000"/>
                  </a:schemeClr>
                </a:solidFill>
              </a:rPr>
              <a:t>REGULARISATION</a:t>
            </a:r>
          </a:p>
          <a:p>
            <a:pPr marL="327075" indent="-228600" defTabSz="914400">
              <a:spcBef>
                <a:spcPts val="1000"/>
              </a:spcBef>
              <a:buClr>
                <a:schemeClr val="accent2"/>
              </a:buClr>
              <a:buSzPct val="97368"/>
              <a:buFont typeface="Arial" panose="020B0604020202020204" pitchFamily="34" charset="0"/>
              <a:buChar char="•"/>
              <a:tabLst>
                <a:tab pos="327075" algn="l"/>
              </a:tabLst>
            </a:pPr>
            <a:r>
              <a:rPr lang="en-US" sz="1600" spc="-7" dirty="0">
                <a:solidFill>
                  <a:schemeClr val="tx1">
                    <a:lumMod val="85000"/>
                    <a:lumOff val="15000"/>
                  </a:schemeClr>
                </a:solidFill>
              </a:rPr>
              <a:t>SE BLOCK</a:t>
            </a:r>
          </a:p>
          <a:p>
            <a:pPr marL="327075" indent="-228600" defTabSz="914400">
              <a:spcBef>
                <a:spcPts val="1000"/>
              </a:spcBef>
              <a:buClr>
                <a:schemeClr val="accent2"/>
              </a:buClr>
              <a:buSzPct val="97368"/>
              <a:buFont typeface="Arial" panose="020B0604020202020204" pitchFamily="34" charset="0"/>
              <a:buChar char="•"/>
              <a:tabLst>
                <a:tab pos="327075" algn="l"/>
              </a:tabLst>
            </a:pPr>
            <a:r>
              <a:rPr lang="en-US" sz="1600" spc="-7" dirty="0">
                <a:solidFill>
                  <a:schemeClr val="tx1">
                    <a:lumMod val="85000"/>
                    <a:lumOff val="15000"/>
                  </a:schemeClr>
                </a:solidFill>
              </a:rPr>
              <a:t>CROSS VALIDATION</a:t>
            </a:r>
          </a:p>
          <a:p>
            <a:pPr marL="327075" indent="-228600" defTabSz="914400">
              <a:spcBef>
                <a:spcPts val="1000"/>
              </a:spcBef>
              <a:buClr>
                <a:schemeClr val="accent2"/>
              </a:buClr>
              <a:buSzPct val="97368"/>
              <a:buFont typeface="Arial" panose="020B0604020202020204" pitchFamily="34" charset="0"/>
              <a:buChar char="•"/>
              <a:tabLst>
                <a:tab pos="327075" algn="l"/>
              </a:tabLst>
            </a:pPr>
            <a:r>
              <a:rPr lang="en-US" sz="1600" spc="-7" dirty="0">
                <a:solidFill>
                  <a:schemeClr val="tx1">
                    <a:lumMod val="85000"/>
                    <a:lumOff val="15000"/>
                  </a:schemeClr>
                </a:solidFill>
              </a:rPr>
              <a:t>LEARNING RATE SCHEDULAR</a:t>
            </a:r>
          </a:p>
          <a:p>
            <a:pPr marL="327075" indent="-228600" defTabSz="914400">
              <a:spcBef>
                <a:spcPts val="1000"/>
              </a:spcBef>
              <a:buClr>
                <a:schemeClr val="accent2"/>
              </a:buClr>
              <a:buSzPct val="97368"/>
              <a:buFont typeface="Arial" panose="020B0604020202020204" pitchFamily="34" charset="0"/>
              <a:buChar char="•"/>
              <a:tabLst>
                <a:tab pos="327075" algn="l"/>
              </a:tabLst>
            </a:pPr>
            <a:r>
              <a:rPr lang="en-US" sz="1600" spc="-7" dirty="0">
                <a:solidFill>
                  <a:schemeClr val="tx1">
                    <a:lumMod val="85000"/>
                    <a:lumOff val="15000"/>
                  </a:schemeClr>
                </a:solidFill>
              </a:rPr>
              <a:t>EARLY STOPPING</a:t>
            </a:r>
          </a:p>
          <a:p>
            <a:pPr marL="327075" indent="-228600" defTabSz="914400">
              <a:spcBef>
                <a:spcPts val="1000"/>
              </a:spcBef>
              <a:buClr>
                <a:schemeClr val="accent2"/>
              </a:buClr>
              <a:buSzPct val="97368"/>
              <a:buFont typeface="Arial" panose="020B0604020202020204" pitchFamily="34" charset="0"/>
              <a:buChar char="•"/>
              <a:tabLst>
                <a:tab pos="327075" algn="l"/>
              </a:tabLst>
            </a:pPr>
            <a:r>
              <a:rPr lang="en-US" sz="1600" spc="-7" dirty="0">
                <a:solidFill>
                  <a:schemeClr val="tx1">
                    <a:lumMod val="85000"/>
                    <a:lumOff val="15000"/>
                  </a:schemeClr>
                </a:solidFill>
              </a:rPr>
              <a:t>EXPLORATORY DATA ANALYSIS</a:t>
            </a:r>
          </a:p>
          <a:p>
            <a:pPr marL="327075" indent="-228600" defTabSz="914400">
              <a:spcBef>
                <a:spcPts val="1000"/>
              </a:spcBef>
              <a:buClr>
                <a:schemeClr val="accent2"/>
              </a:buClr>
              <a:buSzPct val="97368"/>
              <a:buFont typeface="Arial" panose="020B0604020202020204" pitchFamily="34" charset="0"/>
              <a:buChar char="•"/>
              <a:tabLst>
                <a:tab pos="327075" algn="l"/>
              </a:tabLst>
            </a:pPr>
            <a:r>
              <a:rPr lang="en-US" sz="1600" spc="-7" dirty="0">
                <a:solidFill>
                  <a:schemeClr val="tx1">
                    <a:lumMod val="85000"/>
                    <a:lumOff val="15000"/>
                  </a:schemeClr>
                </a:solidFill>
              </a:rPr>
              <a:t>RESULTS</a:t>
            </a:r>
          </a:p>
          <a:p>
            <a:pPr marL="327075" indent="-228600" defTabSz="914400">
              <a:spcBef>
                <a:spcPts val="1000"/>
              </a:spcBef>
              <a:buClr>
                <a:schemeClr val="accent2"/>
              </a:buClr>
              <a:buSzPct val="97368"/>
              <a:buFont typeface="Arial" panose="020B0604020202020204" pitchFamily="34" charset="0"/>
              <a:buChar char="•"/>
              <a:tabLst>
                <a:tab pos="327075" algn="l"/>
              </a:tabLst>
            </a:pPr>
            <a:r>
              <a:rPr lang="en-US" sz="1600" spc="-7" dirty="0">
                <a:solidFill>
                  <a:schemeClr val="tx1">
                    <a:lumMod val="85000"/>
                    <a:lumOff val="15000"/>
                  </a:schemeClr>
                </a:solidFill>
              </a:rPr>
              <a:t>CONCLUSION.</a:t>
            </a:r>
          </a:p>
          <a:p>
            <a:pPr marL="85981" defTabSz="914400">
              <a:spcBef>
                <a:spcPts val="1000"/>
              </a:spcBef>
              <a:buClr>
                <a:schemeClr val="accent2"/>
              </a:buClr>
              <a:buSzPct val="97368"/>
              <a:tabLst>
                <a:tab pos="314581" algn="l"/>
              </a:tabLst>
            </a:pPr>
            <a:r>
              <a:rPr lang="en-US" sz="1600" spc="-7" dirty="0">
                <a:solidFill>
                  <a:schemeClr val="tx1">
                    <a:lumMod val="85000"/>
                    <a:lumOff val="15000"/>
                  </a:schemeClr>
                </a:solidFill>
              </a:rPr>
              <a:t>           </a:t>
            </a:r>
            <a:endParaRPr lang="en-US" sz="1600" dirty="0">
              <a:solidFill>
                <a:schemeClr val="tx1">
                  <a:lumMod val="85000"/>
                  <a:lumOff val="15000"/>
                </a:schemeClr>
              </a:solidFill>
            </a:endParaRPr>
          </a:p>
        </p:txBody>
      </p:sp>
    </p:spTree>
    <p:extLst>
      <p:ext uri="{BB962C8B-B14F-4D97-AF65-F5344CB8AC3E}">
        <p14:creationId xmlns:p14="http://schemas.microsoft.com/office/powerpoint/2010/main" val="4212728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object 4"/>
          <p:cNvSpPr txBox="1">
            <a:spLocks noGrp="1"/>
          </p:cNvSpPr>
          <p:nvPr>
            <p:ph type="title"/>
          </p:nvPr>
        </p:nvSpPr>
        <p:spPr>
          <a:xfrm>
            <a:off x="2231136" y="964692"/>
            <a:ext cx="7729728" cy="1188720"/>
          </a:xfrm>
          <a:prstGeom prst="rect">
            <a:avLst/>
          </a:prstGeom>
        </p:spPr>
        <p:txBody>
          <a:bodyPr vert="horz" lIns="0" tIns="8924" rIns="0" bIns="0" rtlCol="0">
            <a:normAutofit/>
          </a:bodyPr>
          <a:lstStyle/>
          <a:p>
            <a:pPr marL="8924" marR="3570">
              <a:spcBef>
                <a:spcPts val="70"/>
              </a:spcBef>
            </a:pPr>
            <a:r>
              <a:rPr lang="en-IN" b="1" spc="-14">
                <a:latin typeface="Arial"/>
                <a:cs typeface="Arial"/>
              </a:rPr>
              <a:t>DATA </a:t>
            </a:r>
            <a:r>
              <a:rPr lang="en-IN" b="1" spc="-98">
                <a:latin typeface="Arial"/>
                <a:cs typeface="Arial"/>
              </a:rPr>
              <a:t>PREPROCESSING</a:t>
            </a:r>
            <a:endParaRPr lang="en-IN">
              <a:latin typeface="Arial"/>
              <a:cs typeface="Arial"/>
            </a:endParaRPr>
          </a:p>
        </p:txBody>
      </p:sp>
      <p:graphicFrame>
        <p:nvGraphicFramePr>
          <p:cNvPr id="8" name="object 6">
            <a:extLst>
              <a:ext uri="{FF2B5EF4-FFF2-40B4-BE49-F238E27FC236}">
                <a16:creationId xmlns:a16="http://schemas.microsoft.com/office/drawing/2014/main" id="{1D4AC38F-0192-EE85-5B1E-0509266230FB}"/>
              </a:ext>
            </a:extLst>
          </p:cNvPr>
          <p:cNvGraphicFramePr/>
          <p:nvPr>
            <p:extLst>
              <p:ext uri="{D42A27DB-BD31-4B8C-83A1-F6EECF244321}">
                <p14:modId xmlns:p14="http://schemas.microsoft.com/office/powerpoint/2010/main" val="2297891995"/>
              </p:ext>
            </p:extLst>
          </p:nvPr>
        </p:nvGraphicFramePr>
        <p:xfrm>
          <a:off x="1357745" y="2604654"/>
          <a:ext cx="9869055" cy="3796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7120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object 2"/>
          <p:cNvPicPr/>
          <p:nvPr/>
        </p:nvPicPr>
        <p:blipFill rotWithShape="1">
          <a:blip r:embed="rId2" cstate="print"/>
          <a:srcRect t="11604" b="11604"/>
          <a:stretch/>
        </p:blipFill>
        <p:spPr>
          <a:xfrm>
            <a:off x="20" y="10"/>
            <a:ext cx="12191980" cy="6857990"/>
          </a:xfrm>
          <a:prstGeom prst="rect">
            <a:avLst/>
          </a:prstGeom>
        </p:spPr>
      </p:pic>
    </p:spTree>
    <p:extLst>
      <p:ext uri="{BB962C8B-B14F-4D97-AF65-F5344CB8AC3E}">
        <p14:creationId xmlns:p14="http://schemas.microsoft.com/office/powerpoint/2010/main" val="2502058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2231136" y="964692"/>
            <a:ext cx="7729728" cy="1188720"/>
          </a:xfrm>
          <a:prstGeom prst="rect">
            <a:avLst/>
          </a:prstGeom>
          <a:ln>
            <a:solidFill>
              <a:srgbClr val="404040"/>
            </a:solidFill>
          </a:ln>
        </p:spPr>
        <p:txBody>
          <a:bodyPr vert="horz" lIns="64252" tIns="32126" rIns="64252" bIns="32126" rtlCol="0">
            <a:normAutofit/>
          </a:bodyPr>
          <a:lstStyle/>
          <a:p>
            <a:pPr marL="62024">
              <a:tabLst>
                <a:tab pos="2320315" algn="l"/>
                <a:tab pos="5320215" algn="l"/>
                <a:tab pos="6584341" algn="l"/>
              </a:tabLst>
            </a:pPr>
            <a:r>
              <a:rPr lang="en-US" spc="-7"/>
              <a:t>TRAININg   </a:t>
            </a:r>
            <a:r>
              <a:rPr lang="en-US"/>
              <a:t>AND</a:t>
            </a:r>
            <a:r>
              <a:rPr lang="en-US" spc="-80"/>
              <a:t>  </a:t>
            </a:r>
            <a:r>
              <a:rPr lang="en-US" spc="-7"/>
              <a:t>TESTINg </a:t>
            </a:r>
            <a:r>
              <a:rPr lang="en-US" spc="-14"/>
              <a:t>DATA</a:t>
            </a:r>
            <a:r>
              <a:rPr lang="en-US"/>
              <a:t>	</a:t>
            </a:r>
            <a:r>
              <a:rPr lang="en-US" spc="-18"/>
              <a:t>SET</a:t>
            </a:r>
            <a:endParaRPr lang="en-US" dirty="0"/>
          </a:p>
        </p:txBody>
      </p:sp>
      <p:pic>
        <p:nvPicPr>
          <p:cNvPr id="3" name="object 3"/>
          <p:cNvPicPr/>
          <p:nvPr/>
        </p:nvPicPr>
        <p:blipFill>
          <a:blip r:embed="rId2" cstate="print"/>
          <a:stretch>
            <a:fillRect/>
          </a:stretch>
        </p:blipFill>
        <p:spPr>
          <a:xfrm>
            <a:off x="1574144" y="2482596"/>
            <a:ext cx="9055385" cy="2930652"/>
          </a:xfrm>
          <a:prstGeom prst="rect">
            <a:avLst/>
          </a:prstGeom>
        </p:spPr>
      </p:pic>
    </p:spTree>
    <p:extLst>
      <p:ext uri="{BB962C8B-B14F-4D97-AF65-F5344CB8AC3E}">
        <p14:creationId xmlns:p14="http://schemas.microsoft.com/office/powerpoint/2010/main" val="3889823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873944" y="530235"/>
            <a:ext cx="4486656" cy="1645920"/>
          </a:xfrm>
          <a:prstGeom prst="rect">
            <a:avLst/>
          </a:prstGeom>
        </p:spPr>
        <p:txBody>
          <a:bodyPr vert="horz" lIns="274320" tIns="182880" rIns="274320" bIns="182880" rtlCol="0" anchor="ctr" anchorCtr="1">
            <a:normAutofit/>
          </a:bodyPr>
          <a:lstStyle/>
          <a:p>
            <a:pPr marL="8924" marR="3570">
              <a:tabLst>
                <a:tab pos="1984316" algn="l"/>
                <a:tab pos="4609396" algn="l"/>
              </a:tabLst>
            </a:pPr>
            <a:r>
              <a:rPr lang="en-US" sz="2700" dirty="0"/>
              <a:t>TRAINING	AND TESTING	DATA SET</a:t>
            </a:r>
          </a:p>
        </p:txBody>
      </p:sp>
      <p:sp>
        <p:nvSpPr>
          <p:cNvPr id="4" name="object 4"/>
          <p:cNvSpPr txBox="1"/>
          <p:nvPr/>
        </p:nvSpPr>
        <p:spPr>
          <a:xfrm>
            <a:off x="5985163" y="3503737"/>
            <a:ext cx="4752109" cy="3021753"/>
          </a:xfrm>
          <a:prstGeom prst="rect">
            <a:avLst/>
          </a:prstGeom>
        </p:spPr>
        <p:txBody>
          <a:bodyPr vert="horz" lIns="91440" tIns="45720" rIns="91440" bIns="45720" rtlCol="0">
            <a:noAutofit/>
          </a:bodyPr>
          <a:lstStyle/>
          <a:p>
            <a:pPr algn="ctr" defTabSz="914400">
              <a:lnSpc>
                <a:spcPct val="90000"/>
              </a:lnSpc>
              <a:spcBef>
                <a:spcPts val="1000"/>
              </a:spcBef>
              <a:buClr>
                <a:schemeClr val="accent2"/>
              </a:buClr>
            </a:pPr>
            <a:r>
              <a:rPr lang="en-US" b="1" dirty="0">
                <a:solidFill>
                  <a:schemeClr val="tx1">
                    <a:lumMod val="75000"/>
                    <a:lumOff val="25000"/>
                  </a:schemeClr>
                </a:solidFill>
              </a:rPr>
              <a:t>Testing</a:t>
            </a:r>
            <a:r>
              <a:rPr lang="en-US" b="1" spc="-28" dirty="0">
                <a:solidFill>
                  <a:schemeClr val="tx1">
                    <a:lumMod val="75000"/>
                    <a:lumOff val="25000"/>
                  </a:schemeClr>
                </a:solidFill>
              </a:rPr>
              <a:t> </a:t>
            </a:r>
            <a:r>
              <a:rPr lang="en-US" spc="-35" dirty="0">
                <a:solidFill>
                  <a:schemeClr val="tx1">
                    <a:lumMod val="75000"/>
                    <a:lumOff val="25000"/>
                  </a:schemeClr>
                </a:solidFill>
              </a:rPr>
              <a:t>:</a:t>
            </a:r>
            <a:endParaRPr lang="en-US" dirty="0">
              <a:solidFill>
                <a:schemeClr val="tx1">
                  <a:lumMod val="75000"/>
                  <a:lumOff val="25000"/>
                </a:schemeClr>
              </a:solidFill>
            </a:endParaRPr>
          </a:p>
          <a:p>
            <a:pPr algn="ctr" defTabSz="914400">
              <a:lnSpc>
                <a:spcPct val="90000"/>
              </a:lnSpc>
              <a:spcBef>
                <a:spcPts val="1000"/>
              </a:spcBef>
              <a:buClr>
                <a:schemeClr val="accent2"/>
              </a:buClr>
            </a:pPr>
            <a:endParaRPr lang="en-US" dirty="0">
              <a:solidFill>
                <a:schemeClr val="tx1">
                  <a:lumMod val="75000"/>
                  <a:lumOff val="25000"/>
                </a:schemeClr>
              </a:solidFill>
            </a:endParaRPr>
          </a:p>
          <a:p>
            <a:pPr marR="3570" algn="ctr" defTabSz="914400">
              <a:lnSpc>
                <a:spcPct val="90000"/>
              </a:lnSpc>
              <a:spcBef>
                <a:spcPts val="1000"/>
              </a:spcBef>
              <a:buClr>
                <a:schemeClr val="accent2"/>
              </a:buClr>
            </a:pPr>
            <a:r>
              <a:rPr lang="en-US" i="1" dirty="0">
                <a:solidFill>
                  <a:schemeClr val="tx1">
                    <a:lumMod val="75000"/>
                    <a:lumOff val="25000"/>
                  </a:schemeClr>
                </a:solidFill>
              </a:rPr>
              <a:t>The</a:t>
            </a:r>
            <a:r>
              <a:rPr lang="en-US" i="1" spc="123" dirty="0">
                <a:solidFill>
                  <a:schemeClr val="tx1">
                    <a:lumMod val="75000"/>
                    <a:lumOff val="25000"/>
                  </a:schemeClr>
                </a:solidFill>
              </a:rPr>
              <a:t> </a:t>
            </a:r>
            <a:r>
              <a:rPr lang="en-US" i="1" dirty="0">
                <a:solidFill>
                  <a:schemeClr val="tx1">
                    <a:lumMod val="75000"/>
                    <a:lumOff val="25000"/>
                  </a:schemeClr>
                </a:solidFill>
              </a:rPr>
              <a:t>test</a:t>
            </a:r>
            <a:r>
              <a:rPr lang="en-US" i="1" spc="123" dirty="0">
                <a:solidFill>
                  <a:schemeClr val="tx1">
                    <a:lumMod val="75000"/>
                    <a:lumOff val="25000"/>
                  </a:schemeClr>
                </a:solidFill>
              </a:rPr>
              <a:t> </a:t>
            </a:r>
            <a:r>
              <a:rPr lang="en-US" i="1" dirty="0">
                <a:solidFill>
                  <a:schemeClr val="tx1">
                    <a:lumMod val="75000"/>
                    <a:lumOff val="25000"/>
                  </a:schemeClr>
                </a:solidFill>
              </a:rPr>
              <a:t>dataset</a:t>
            </a:r>
            <a:r>
              <a:rPr lang="en-US" i="1" spc="123" dirty="0">
                <a:solidFill>
                  <a:schemeClr val="tx1">
                    <a:lumMod val="75000"/>
                    <a:lumOff val="25000"/>
                  </a:schemeClr>
                </a:solidFill>
              </a:rPr>
              <a:t> </a:t>
            </a:r>
            <a:r>
              <a:rPr lang="en-US" i="1" dirty="0">
                <a:solidFill>
                  <a:schemeClr val="tx1">
                    <a:lumMod val="75000"/>
                    <a:lumOff val="25000"/>
                  </a:schemeClr>
                </a:solidFill>
              </a:rPr>
              <a:t>is</a:t>
            </a:r>
            <a:r>
              <a:rPr lang="en-US" i="1" spc="123" dirty="0">
                <a:solidFill>
                  <a:schemeClr val="tx1">
                    <a:lumMod val="75000"/>
                    <a:lumOff val="25000"/>
                  </a:schemeClr>
                </a:solidFill>
              </a:rPr>
              <a:t> </a:t>
            </a:r>
            <a:r>
              <a:rPr lang="en-US" i="1" dirty="0">
                <a:solidFill>
                  <a:schemeClr val="tx1">
                    <a:lumMod val="75000"/>
                    <a:lumOff val="25000"/>
                  </a:schemeClr>
                </a:solidFill>
              </a:rPr>
              <a:t>another</a:t>
            </a:r>
            <a:r>
              <a:rPr lang="en-US" i="1" spc="126" dirty="0">
                <a:solidFill>
                  <a:schemeClr val="tx1">
                    <a:lumMod val="75000"/>
                    <a:lumOff val="25000"/>
                  </a:schemeClr>
                </a:solidFill>
              </a:rPr>
              <a:t> </a:t>
            </a:r>
            <a:r>
              <a:rPr lang="en-US" i="1" dirty="0">
                <a:solidFill>
                  <a:schemeClr val="tx1">
                    <a:lumMod val="75000"/>
                    <a:lumOff val="25000"/>
                  </a:schemeClr>
                </a:solidFill>
              </a:rPr>
              <a:t>subset</a:t>
            </a:r>
            <a:r>
              <a:rPr lang="en-US" i="1" spc="123" dirty="0">
                <a:solidFill>
                  <a:schemeClr val="tx1">
                    <a:lumMod val="75000"/>
                    <a:lumOff val="25000"/>
                  </a:schemeClr>
                </a:solidFill>
              </a:rPr>
              <a:t> </a:t>
            </a:r>
            <a:r>
              <a:rPr lang="en-US" i="1" dirty="0">
                <a:solidFill>
                  <a:schemeClr val="tx1">
                    <a:lumMod val="75000"/>
                    <a:lumOff val="25000"/>
                  </a:schemeClr>
                </a:solidFill>
              </a:rPr>
              <a:t>of</a:t>
            </a:r>
            <a:r>
              <a:rPr lang="en-US" i="1" spc="123" dirty="0">
                <a:solidFill>
                  <a:schemeClr val="tx1">
                    <a:lumMod val="75000"/>
                    <a:lumOff val="25000"/>
                  </a:schemeClr>
                </a:solidFill>
              </a:rPr>
              <a:t> </a:t>
            </a:r>
            <a:r>
              <a:rPr lang="en-US" i="1" dirty="0">
                <a:solidFill>
                  <a:schemeClr val="tx1">
                    <a:lumMod val="75000"/>
                    <a:lumOff val="25000"/>
                  </a:schemeClr>
                </a:solidFill>
              </a:rPr>
              <a:t>original</a:t>
            </a:r>
            <a:r>
              <a:rPr lang="en-US" i="1" spc="123" dirty="0">
                <a:solidFill>
                  <a:schemeClr val="tx1">
                    <a:lumMod val="75000"/>
                    <a:lumOff val="25000"/>
                  </a:schemeClr>
                </a:solidFill>
              </a:rPr>
              <a:t> </a:t>
            </a:r>
            <a:r>
              <a:rPr lang="en-US" i="1" dirty="0">
                <a:solidFill>
                  <a:schemeClr val="tx1">
                    <a:lumMod val="75000"/>
                    <a:lumOff val="25000"/>
                  </a:schemeClr>
                </a:solidFill>
              </a:rPr>
              <a:t>data,</a:t>
            </a:r>
            <a:r>
              <a:rPr lang="en-US" i="1" spc="126" dirty="0">
                <a:solidFill>
                  <a:schemeClr val="tx1">
                    <a:lumMod val="75000"/>
                    <a:lumOff val="25000"/>
                  </a:schemeClr>
                </a:solidFill>
              </a:rPr>
              <a:t> </a:t>
            </a:r>
            <a:r>
              <a:rPr lang="en-US" i="1" dirty="0">
                <a:solidFill>
                  <a:schemeClr val="tx1">
                    <a:lumMod val="75000"/>
                    <a:lumOff val="25000"/>
                  </a:schemeClr>
                </a:solidFill>
              </a:rPr>
              <a:t>which</a:t>
            </a:r>
            <a:r>
              <a:rPr lang="en-US" i="1" spc="123" dirty="0">
                <a:solidFill>
                  <a:schemeClr val="tx1">
                    <a:lumMod val="75000"/>
                    <a:lumOff val="25000"/>
                  </a:schemeClr>
                </a:solidFill>
              </a:rPr>
              <a:t> </a:t>
            </a:r>
            <a:r>
              <a:rPr lang="en-US" i="1" dirty="0">
                <a:solidFill>
                  <a:schemeClr val="tx1">
                    <a:lumMod val="75000"/>
                    <a:lumOff val="25000"/>
                  </a:schemeClr>
                </a:solidFill>
              </a:rPr>
              <a:t>is</a:t>
            </a:r>
            <a:r>
              <a:rPr lang="en-US" i="1" spc="123" dirty="0">
                <a:solidFill>
                  <a:schemeClr val="tx1">
                    <a:lumMod val="75000"/>
                    <a:lumOff val="25000"/>
                  </a:schemeClr>
                </a:solidFill>
              </a:rPr>
              <a:t> </a:t>
            </a:r>
            <a:r>
              <a:rPr lang="en-US" i="1" dirty="0">
                <a:solidFill>
                  <a:schemeClr val="tx1">
                    <a:lumMod val="75000"/>
                    <a:lumOff val="25000"/>
                  </a:schemeClr>
                </a:solidFill>
              </a:rPr>
              <a:t>independent</a:t>
            </a:r>
            <a:r>
              <a:rPr lang="en-US" i="1" spc="123" dirty="0">
                <a:solidFill>
                  <a:schemeClr val="tx1">
                    <a:lumMod val="75000"/>
                    <a:lumOff val="25000"/>
                  </a:schemeClr>
                </a:solidFill>
              </a:rPr>
              <a:t> </a:t>
            </a:r>
            <a:r>
              <a:rPr lang="en-US" i="1" dirty="0">
                <a:solidFill>
                  <a:schemeClr val="tx1">
                    <a:lumMod val="75000"/>
                    <a:lumOff val="25000"/>
                  </a:schemeClr>
                </a:solidFill>
              </a:rPr>
              <a:t>of</a:t>
            </a:r>
            <a:r>
              <a:rPr lang="en-US" i="1" spc="126" dirty="0">
                <a:solidFill>
                  <a:schemeClr val="tx1">
                    <a:lumMod val="75000"/>
                    <a:lumOff val="25000"/>
                  </a:schemeClr>
                </a:solidFill>
              </a:rPr>
              <a:t> </a:t>
            </a:r>
            <a:r>
              <a:rPr lang="en-US" i="1" dirty="0">
                <a:solidFill>
                  <a:schemeClr val="tx1">
                    <a:lumMod val="75000"/>
                    <a:lumOff val="25000"/>
                  </a:schemeClr>
                </a:solidFill>
              </a:rPr>
              <a:t>the</a:t>
            </a:r>
            <a:r>
              <a:rPr lang="en-US" i="1" spc="123" dirty="0">
                <a:solidFill>
                  <a:schemeClr val="tx1">
                    <a:lumMod val="75000"/>
                    <a:lumOff val="25000"/>
                  </a:schemeClr>
                </a:solidFill>
              </a:rPr>
              <a:t> </a:t>
            </a:r>
            <a:r>
              <a:rPr lang="en-US" i="1" dirty="0">
                <a:solidFill>
                  <a:schemeClr val="tx1">
                    <a:lumMod val="75000"/>
                    <a:lumOff val="25000"/>
                  </a:schemeClr>
                </a:solidFill>
              </a:rPr>
              <a:t>training</a:t>
            </a:r>
            <a:r>
              <a:rPr lang="en-US" i="1" spc="123" dirty="0">
                <a:solidFill>
                  <a:schemeClr val="tx1">
                    <a:lumMod val="75000"/>
                    <a:lumOff val="25000"/>
                  </a:schemeClr>
                </a:solidFill>
              </a:rPr>
              <a:t> </a:t>
            </a:r>
            <a:r>
              <a:rPr lang="en-US" i="1" spc="-7" dirty="0">
                <a:solidFill>
                  <a:schemeClr val="tx1">
                    <a:lumMod val="75000"/>
                    <a:lumOff val="25000"/>
                  </a:schemeClr>
                </a:solidFill>
              </a:rPr>
              <a:t>dataset</a:t>
            </a:r>
            <a:r>
              <a:rPr lang="en-US" spc="-7" dirty="0">
                <a:solidFill>
                  <a:schemeClr val="tx1">
                    <a:lumMod val="75000"/>
                    <a:lumOff val="25000"/>
                  </a:schemeClr>
                </a:solidFill>
              </a:rPr>
              <a:t>. </a:t>
            </a:r>
            <a:r>
              <a:rPr lang="en-US" dirty="0">
                <a:solidFill>
                  <a:schemeClr val="tx1">
                    <a:lumMod val="75000"/>
                    <a:lumOff val="25000"/>
                  </a:schemeClr>
                </a:solidFill>
              </a:rPr>
              <a:t>However,</a:t>
            </a:r>
            <a:r>
              <a:rPr lang="en-US" spc="88" dirty="0">
                <a:solidFill>
                  <a:schemeClr val="tx1">
                    <a:lumMod val="75000"/>
                    <a:lumOff val="25000"/>
                  </a:schemeClr>
                </a:solidFill>
              </a:rPr>
              <a:t> </a:t>
            </a:r>
            <a:r>
              <a:rPr lang="en-US" dirty="0">
                <a:solidFill>
                  <a:schemeClr val="tx1">
                    <a:lumMod val="75000"/>
                    <a:lumOff val="25000"/>
                  </a:schemeClr>
                </a:solidFill>
              </a:rPr>
              <a:t>it</a:t>
            </a:r>
            <a:r>
              <a:rPr lang="en-US" spc="91" dirty="0">
                <a:solidFill>
                  <a:schemeClr val="tx1">
                    <a:lumMod val="75000"/>
                    <a:lumOff val="25000"/>
                  </a:schemeClr>
                </a:solidFill>
              </a:rPr>
              <a:t> </a:t>
            </a:r>
            <a:r>
              <a:rPr lang="en-US" dirty="0">
                <a:solidFill>
                  <a:schemeClr val="tx1">
                    <a:lumMod val="75000"/>
                    <a:lumOff val="25000"/>
                  </a:schemeClr>
                </a:solidFill>
              </a:rPr>
              <a:t>has</a:t>
            </a:r>
            <a:r>
              <a:rPr lang="en-US" spc="91" dirty="0">
                <a:solidFill>
                  <a:schemeClr val="tx1">
                    <a:lumMod val="75000"/>
                    <a:lumOff val="25000"/>
                  </a:schemeClr>
                </a:solidFill>
              </a:rPr>
              <a:t> </a:t>
            </a:r>
            <a:r>
              <a:rPr lang="en-US" dirty="0">
                <a:solidFill>
                  <a:schemeClr val="tx1">
                    <a:lumMod val="75000"/>
                    <a:lumOff val="25000"/>
                  </a:schemeClr>
                </a:solidFill>
              </a:rPr>
              <a:t>some</a:t>
            </a:r>
            <a:r>
              <a:rPr lang="en-US" spc="91" dirty="0">
                <a:solidFill>
                  <a:schemeClr val="tx1">
                    <a:lumMod val="75000"/>
                    <a:lumOff val="25000"/>
                  </a:schemeClr>
                </a:solidFill>
              </a:rPr>
              <a:t> </a:t>
            </a:r>
            <a:r>
              <a:rPr lang="en-US" dirty="0">
                <a:solidFill>
                  <a:schemeClr val="tx1">
                    <a:lumMod val="75000"/>
                    <a:lumOff val="25000"/>
                  </a:schemeClr>
                </a:solidFill>
              </a:rPr>
              <a:t>similar</a:t>
            </a:r>
            <a:r>
              <a:rPr lang="en-US" spc="88" dirty="0">
                <a:solidFill>
                  <a:schemeClr val="tx1">
                    <a:lumMod val="75000"/>
                    <a:lumOff val="25000"/>
                  </a:schemeClr>
                </a:solidFill>
              </a:rPr>
              <a:t> </a:t>
            </a:r>
            <a:r>
              <a:rPr lang="en-US" dirty="0">
                <a:solidFill>
                  <a:schemeClr val="tx1">
                    <a:lumMod val="75000"/>
                    <a:lumOff val="25000"/>
                  </a:schemeClr>
                </a:solidFill>
              </a:rPr>
              <a:t>types</a:t>
            </a:r>
            <a:r>
              <a:rPr lang="en-US" spc="91" dirty="0">
                <a:solidFill>
                  <a:schemeClr val="tx1">
                    <a:lumMod val="75000"/>
                    <a:lumOff val="25000"/>
                  </a:schemeClr>
                </a:solidFill>
              </a:rPr>
              <a:t> </a:t>
            </a:r>
            <a:r>
              <a:rPr lang="en-US" dirty="0">
                <a:solidFill>
                  <a:schemeClr val="tx1">
                    <a:lumMod val="75000"/>
                    <a:lumOff val="25000"/>
                  </a:schemeClr>
                </a:solidFill>
              </a:rPr>
              <a:t>of</a:t>
            </a:r>
            <a:r>
              <a:rPr lang="en-US" spc="91" dirty="0">
                <a:solidFill>
                  <a:schemeClr val="tx1">
                    <a:lumMod val="75000"/>
                    <a:lumOff val="25000"/>
                  </a:schemeClr>
                </a:solidFill>
              </a:rPr>
              <a:t> </a:t>
            </a:r>
            <a:r>
              <a:rPr lang="en-US" dirty="0">
                <a:solidFill>
                  <a:schemeClr val="tx1">
                    <a:lumMod val="75000"/>
                    <a:lumOff val="25000"/>
                  </a:schemeClr>
                </a:solidFill>
              </a:rPr>
              <a:t>features</a:t>
            </a:r>
            <a:r>
              <a:rPr lang="en-US" spc="91" dirty="0">
                <a:solidFill>
                  <a:schemeClr val="tx1">
                    <a:lumMod val="75000"/>
                    <a:lumOff val="25000"/>
                  </a:schemeClr>
                </a:solidFill>
              </a:rPr>
              <a:t> </a:t>
            </a:r>
            <a:r>
              <a:rPr lang="en-US" dirty="0">
                <a:solidFill>
                  <a:schemeClr val="tx1">
                    <a:lumMod val="75000"/>
                    <a:lumOff val="25000"/>
                  </a:schemeClr>
                </a:solidFill>
              </a:rPr>
              <a:t>and</a:t>
            </a:r>
            <a:r>
              <a:rPr lang="en-US" spc="88" dirty="0">
                <a:solidFill>
                  <a:schemeClr val="tx1">
                    <a:lumMod val="75000"/>
                    <a:lumOff val="25000"/>
                  </a:schemeClr>
                </a:solidFill>
              </a:rPr>
              <a:t> </a:t>
            </a:r>
            <a:r>
              <a:rPr lang="en-US" dirty="0">
                <a:solidFill>
                  <a:schemeClr val="tx1">
                    <a:lumMod val="75000"/>
                    <a:lumOff val="25000"/>
                  </a:schemeClr>
                </a:solidFill>
              </a:rPr>
              <a:t>class</a:t>
            </a:r>
            <a:r>
              <a:rPr lang="en-US" spc="91" dirty="0">
                <a:solidFill>
                  <a:schemeClr val="tx1">
                    <a:lumMod val="75000"/>
                    <a:lumOff val="25000"/>
                  </a:schemeClr>
                </a:solidFill>
              </a:rPr>
              <a:t> </a:t>
            </a:r>
            <a:r>
              <a:rPr lang="en-US" dirty="0">
                <a:solidFill>
                  <a:schemeClr val="tx1">
                    <a:lumMod val="75000"/>
                    <a:lumOff val="25000"/>
                  </a:schemeClr>
                </a:solidFill>
              </a:rPr>
              <a:t>probability</a:t>
            </a:r>
            <a:r>
              <a:rPr lang="en-US" spc="91" dirty="0">
                <a:solidFill>
                  <a:schemeClr val="tx1">
                    <a:lumMod val="75000"/>
                    <a:lumOff val="25000"/>
                  </a:schemeClr>
                </a:solidFill>
              </a:rPr>
              <a:t> </a:t>
            </a:r>
            <a:r>
              <a:rPr lang="en-US" dirty="0">
                <a:solidFill>
                  <a:schemeClr val="tx1">
                    <a:lumMod val="75000"/>
                    <a:lumOff val="25000"/>
                  </a:schemeClr>
                </a:solidFill>
              </a:rPr>
              <a:t>distribution</a:t>
            </a:r>
            <a:r>
              <a:rPr lang="en-US" spc="91" dirty="0">
                <a:solidFill>
                  <a:schemeClr val="tx1">
                    <a:lumMod val="75000"/>
                    <a:lumOff val="25000"/>
                  </a:schemeClr>
                </a:solidFill>
              </a:rPr>
              <a:t> </a:t>
            </a:r>
            <a:r>
              <a:rPr lang="en-US" dirty="0">
                <a:solidFill>
                  <a:schemeClr val="tx1">
                    <a:lumMod val="75000"/>
                    <a:lumOff val="25000"/>
                  </a:schemeClr>
                </a:solidFill>
              </a:rPr>
              <a:t>and</a:t>
            </a:r>
            <a:r>
              <a:rPr lang="en-US" spc="88" dirty="0">
                <a:solidFill>
                  <a:schemeClr val="tx1">
                    <a:lumMod val="75000"/>
                    <a:lumOff val="25000"/>
                  </a:schemeClr>
                </a:solidFill>
              </a:rPr>
              <a:t> </a:t>
            </a:r>
            <a:r>
              <a:rPr lang="en-US" dirty="0">
                <a:solidFill>
                  <a:schemeClr val="tx1">
                    <a:lumMod val="75000"/>
                    <a:lumOff val="25000"/>
                  </a:schemeClr>
                </a:solidFill>
              </a:rPr>
              <a:t>uses</a:t>
            </a:r>
            <a:r>
              <a:rPr lang="en-US" spc="91" dirty="0">
                <a:solidFill>
                  <a:schemeClr val="tx1">
                    <a:lumMod val="75000"/>
                    <a:lumOff val="25000"/>
                  </a:schemeClr>
                </a:solidFill>
              </a:rPr>
              <a:t> </a:t>
            </a:r>
            <a:r>
              <a:rPr lang="en-US" dirty="0">
                <a:solidFill>
                  <a:schemeClr val="tx1">
                    <a:lumMod val="75000"/>
                    <a:lumOff val="25000"/>
                  </a:schemeClr>
                </a:solidFill>
              </a:rPr>
              <a:t>it</a:t>
            </a:r>
            <a:r>
              <a:rPr lang="en-US" spc="91" dirty="0">
                <a:solidFill>
                  <a:schemeClr val="tx1">
                    <a:lumMod val="75000"/>
                    <a:lumOff val="25000"/>
                  </a:schemeClr>
                </a:solidFill>
              </a:rPr>
              <a:t> </a:t>
            </a:r>
            <a:r>
              <a:rPr lang="en-US" dirty="0">
                <a:solidFill>
                  <a:schemeClr val="tx1">
                    <a:lumMod val="75000"/>
                    <a:lumOff val="25000"/>
                  </a:schemeClr>
                </a:solidFill>
              </a:rPr>
              <a:t>as</a:t>
            </a:r>
            <a:r>
              <a:rPr lang="en-US" spc="91" dirty="0">
                <a:solidFill>
                  <a:schemeClr val="tx1">
                    <a:lumMod val="75000"/>
                    <a:lumOff val="25000"/>
                  </a:schemeClr>
                </a:solidFill>
              </a:rPr>
              <a:t> </a:t>
            </a:r>
            <a:r>
              <a:rPr lang="en-US" spc="-35" dirty="0">
                <a:solidFill>
                  <a:schemeClr val="tx1">
                    <a:lumMod val="75000"/>
                    <a:lumOff val="25000"/>
                  </a:schemeClr>
                </a:solidFill>
              </a:rPr>
              <a:t>a </a:t>
            </a:r>
            <a:r>
              <a:rPr lang="en-US" dirty="0">
                <a:solidFill>
                  <a:schemeClr val="tx1">
                    <a:lumMod val="75000"/>
                    <a:lumOff val="25000"/>
                  </a:schemeClr>
                </a:solidFill>
              </a:rPr>
              <a:t>benchmark</a:t>
            </a:r>
            <a:r>
              <a:rPr lang="en-US" spc="46" dirty="0">
                <a:solidFill>
                  <a:schemeClr val="tx1">
                    <a:lumMod val="75000"/>
                    <a:lumOff val="25000"/>
                  </a:schemeClr>
                </a:solidFill>
              </a:rPr>
              <a:t> </a:t>
            </a:r>
            <a:r>
              <a:rPr lang="en-US" dirty="0">
                <a:solidFill>
                  <a:schemeClr val="tx1">
                    <a:lumMod val="75000"/>
                    <a:lumOff val="25000"/>
                  </a:schemeClr>
                </a:solidFill>
              </a:rPr>
              <a:t>for</a:t>
            </a:r>
            <a:r>
              <a:rPr lang="en-US" spc="46" dirty="0">
                <a:solidFill>
                  <a:schemeClr val="tx1">
                    <a:lumMod val="75000"/>
                    <a:lumOff val="25000"/>
                  </a:schemeClr>
                </a:solidFill>
              </a:rPr>
              <a:t> </a:t>
            </a:r>
            <a:r>
              <a:rPr lang="en-US" dirty="0">
                <a:solidFill>
                  <a:schemeClr val="tx1">
                    <a:lumMod val="75000"/>
                    <a:lumOff val="25000"/>
                  </a:schemeClr>
                </a:solidFill>
              </a:rPr>
              <a:t>model</a:t>
            </a:r>
            <a:r>
              <a:rPr lang="en-US" spc="46" dirty="0">
                <a:solidFill>
                  <a:schemeClr val="tx1">
                    <a:lumMod val="75000"/>
                    <a:lumOff val="25000"/>
                  </a:schemeClr>
                </a:solidFill>
              </a:rPr>
              <a:t> </a:t>
            </a:r>
            <a:r>
              <a:rPr lang="en-US" dirty="0">
                <a:solidFill>
                  <a:schemeClr val="tx1">
                    <a:lumMod val="75000"/>
                    <a:lumOff val="25000"/>
                  </a:schemeClr>
                </a:solidFill>
              </a:rPr>
              <a:t>evaluation</a:t>
            </a:r>
            <a:r>
              <a:rPr lang="en-US" spc="46" dirty="0">
                <a:solidFill>
                  <a:schemeClr val="tx1">
                    <a:lumMod val="75000"/>
                    <a:lumOff val="25000"/>
                  </a:schemeClr>
                </a:solidFill>
              </a:rPr>
              <a:t> </a:t>
            </a:r>
            <a:r>
              <a:rPr lang="en-US" dirty="0">
                <a:solidFill>
                  <a:schemeClr val="tx1">
                    <a:lumMod val="75000"/>
                    <a:lumOff val="25000"/>
                  </a:schemeClr>
                </a:solidFill>
              </a:rPr>
              <a:t>once</a:t>
            </a:r>
            <a:r>
              <a:rPr lang="en-US" spc="46" dirty="0">
                <a:solidFill>
                  <a:schemeClr val="tx1">
                    <a:lumMod val="75000"/>
                    <a:lumOff val="25000"/>
                  </a:schemeClr>
                </a:solidFill>
              </a:rPr>
              <a:t> </a:t>
            </a:r>
            <a:r>
              <a:rPr lang="en-US" dirty="0">
                <a:solidFill>
                  <a:schemeClr val="tx1">
                    <a:lumMod val="75000"/>
                    <a:lumOff val="25000"/>
                  </a:schemeClr>
                </a:solidFill>
              </a:rPr>
              <a:t>the</a:t>
            </a:r>
            <a:r>
              <a:rPr lang="en-US" spc="49" dirty="0">
                <a:solidFill>
                  <a:schemeClr val="tx1">
                    <a:lumMod val="75000"/>
                    <a:lumOff val="25000"/>
                  </a:schemeClr>
                </a:solidFill>
              </a:rPr>
              <a:t> </a:t>
            </a:r>
            <a:r>
              <a:rPr lang="en-US" dirty="0">
                <a:solidFill>
                  <a:schemeClr val="tx1">
                    <a:lumMod val="75000"/>
                    <a:lumOff val="25000"/>
                  </a:schemeClr>
                </a:solidFill>
              </a:rPr>
              <a:t>model</a:t>
            </a:r>
            <a:r>
              <a:rPr lang="en-US" spc="46" dirty="0">
                <a:solidFill>
                  <a:schemeClr val="tx1">
                    <a:lumMod val="75000"/>
                    <a:lumOff val="25000"/>
                  </a:schemeClr>
                </a:solidFill>
              </a:rPr>
              <a:t> </a:t>
            </a:r>
            <a:r>
              <a:rPr lang="en-US" dirty="0">
                <a:solidFill>
                  <a:schemeClr val="tx1">
                    <a:lumMod val="75000"/>
                    <a:lumOff val="25000"/>
                  </a:schemeClr>
                </a:solidFill>
              </a:rPr>
              <a:t>training</a:t>
            </a:r>
            <a:r>
              <a:rPr lang="en-US" spc="46" dirty="0">
                <a:solidFill>
                  <a:schemeClr val="tx1">
                    <a:lumMod val="75000"/>
                    <a:lumOff val="25000"/>
                  </a:schemeClr>
                </a:solidFill>
              </a:rPr>
              <a:t> </a:t>
            </a:r>
            <a:r>
              <a:rPr lang="en-US" dirty="0">
                <a:solidFill>
                  <a:schemeClr val="tx1">
                    <a:lumMod val="75000"/>
                    <a:lumOff val="25000"/>
                  </a:schemeClr>
                </a:solidFill>
              </a:rPr>
              <a:t>is</a:t>
            </a:r>
            <a:r>
              <a:rPr lang="en-US" spc="46" dirty="0">
                <a:solidFill>
                  <a:schemeClr val="tx1">
                    <a:lumMod val="75000"/>
                    <a:lumOff val="25000"/>
                  </a:schemeClr>
                </a:solidFill>
              </a:rPr>
              <a:t> </a:t>
            </a:r>
            <a:r>
              <a:rPr lang="en-US" spc="-7" dirty="0">
                <a:solidFill>
                  <a:schemeClr val="tx1">
                    <a:lumMod val="75000"/>
                    <a:lumOff val="25000"/>
                  </a:schemeClr>
                </a:solidFill>
              </a:rPr>
              <a:t>completed.</a:t>
            </a:r>
            <a:endParaRPr lang="en-US" dirty="0">
              <a:solidFill>
                <a:schemeClr val="tx1">
                  <a:lumMod val="75000"/>
                  <a:lumOff val="25000"/>
                </a:schemeClr>
              </a:solidFill>
            </a:endParaRPr>
          </a:p>
        </p:txBody>
      </p:sp>
      <p:sp>
        <p:nvSpPr>
          <p:cNvPr id="3" name="object 3"/>
          <p:cNvSpPr txBox="1"/>
          <p:nvPr/>
        </p:nvSpPr>
        <p:spPr>
          <a:xfrm>
            <a:off x="6096000" y="639173"/>
            <a:ext cx="4091598" cy="2715090"/>
          </a:xfrm>
          <a:prstGeom prst="rect">
            <a:avLst/>
          </a:prstGeom>
        </p:spPr>
        <p:txBody>
          <a:bodyPr vert="horz" wrap="square" lIns="0" tIns="8924" rIns="0" bIns="0" rtlCol="0" anchor="t">
            <a:normAutofit/>
          </a:bodyPr>
          <a:lstStyle/>
          <a:p>
            <a:pPr marL="8924" algn="just">
              <a:lnSpc>
                <a:spcPct val="90000"/>
              </a:lnSpc>
              <a:spcBef>
                <a:spcPts val="70"/>
              </a:spcBef>
            </a:pPr>
            <a:r>
              <a:rPr lang="en-IN" sz="1968" b="1" i="1" spc="-18">
                <a:solidFill>
                  <a:srgbClr val="333333"/>
                </a:solidFill>
                <a:latin typeface="Arial"/>
                <a:cs typeface="Arial"/>
              </a:rPr>
              <a:t>Training</a:t>
            </a:r>
            <a:r>
              <a:rPr lang="en-IN" sz="1968" b="1" i="1" spc="-67">
                <a:solidFill>
                  <a:srgbClr val="333333"/>
                </a:solidFill>
                <a:latin typeface="Arial"/>
                <a:cs typeface="Arial"/>
              </a:rPr>
              <a:t> </a:t>
            </a:r>
            <a:r>
              <a:rPr lang="en-IN" sz="1968" b="1" i="1" spc="-35">
                <a:solidFill>
                  <a:srgbClr val="333333"/>
                </a:solidFill>
                <a:latin typeface="Arial"/>
                <a:cs typeface="Arial"/>
              </a:rPr>
              <a:t>:</a:t>
            </a:r>
            <a:endParaRPr lang="en-IN" sz="1968">
              <a:latin typeface="Arial"/>
              <a:cs typeface="Arial"/>
            </a:endParaRPr>
          </a:p>
          <a:p>
            <a:pPr marL="8924" marR="3570" algn="just">
              <a:lnSpc>
                <a:spcPct val="90000"/>
              </a:lnSpc>
              <a:spcBef>
                <a:spcPts val="1135"/>
              </a:spcBef>
            </a:pPr>
            <a:r>
              <a:rPr lang="en-IN" sz="1968">
                <a:solidFill>
                  <a:srgbClr val="333333"/>
                </a:solidFill>
                <a:latin typeface="Arial MT"/>
                <a:cs typeface="Arial MT"/>
              </a:rPr>
              <a:t>The</a:t>
            </a:r>
            <a:r>
              <a:rPr lang="en-IN" sz="1968" spc="21">
                <a:solidFill>
                  <a:srgbClr val="333333"/>
                </a:solidFill>
                <a:latin typeface="Arial MT"/>
                <a:cs typeface="Arial MT"/>
              </a:rPr>
              <a:t> </a:t>
            </a:r>
            <a:r>
              <a:rPr lang="en-IN" sz="1968" i="1">
                <a:solidFill>
                  <a:srgbClr val="333333"/>
                </a:solidFill>
                <a:latin typeface="Arial"/>
                <a:cs typeface="Arial"/>
              </a:rPr>
              <a:t>training</a:t>
            </a:r>
            <a:r>
              <a:rPr lang="en-IN" sz="1968" i="1" spc="21">
                <a:solidFill>
                  <a:srgbClr val="333333"/>
                </a:solidFill>
                <a:latin typeface="Arial"/>
                <a:cs typeface="Arial"/>
              </a:rPr>
              <a:t> </a:t>
            </a:r>
            <a:r>
              <a:rPr lang="en-IN" sz="1968" i="1">
                <a:solidFill>
                  <a:srgbClr val="333333"/>
                </a:solidFill>
                <a:latin typeface="Arial"/>
                <a:cs typeface="Arial"/>
              </a:rPr>
              <a:t>data</a:t>
            </a:r>
            <a:r>
              <a:rPr lang="en-IN" sz="1968" i="1" spc="21">
                <a:solidFill>
                  <a:srgbClr val="333333"/>
                </a:solidFill>
                <a:latin typeface="Arial"/>
                <a:cs typeface="Arial"/>
              </a:rPr>
              <a:t> </a:t>
            </a:r>
            <a:r>
              <a:rPr lang="en-IN" sz="1968" i="1">
                <a:solidFill>
                  <a:srgbClr val="333333"/>
                </a:solidFill>
                <a:latin typeface="Arial"/>
                <a:cs typeface="Arial"/>
              </a:rPr>
              <a:t>is</a:t>
            </a:r>
            <a:r>
              <a:rPr lang="en-IN" sz="1968" i="1" spc="21">
                <a:solidFill>
                  <a:srgbClr val="333333"/>
                </a:solidFill>
                <a:latin typeface="Arial"/>
                <a:cs typeface="Arial"/>
              </a:rPr>
              <a:t> </a:t>
            </a:r>
            <a:r>
              <a:rPr lang="en-IN" sz="1968" i="1">
                <a:solidFill>
                  <a:srgbClr val="333333"/>
                </a:solidFill>
                <a:latin typeface="Arial"/>
                <a:cs typeface="Arial"/>
              </a:rPr>
              <a:t>the</a:t>
            </a:r>
            <a:r>
              <a:rPr lang="en-IN" sz="1968" i="1" spc="21">
                <a:solidFill>
                  <a:srgbClr val="333333"/>
                </a:solidFill>
                <a:latin typeface="Arial"/>
                <a:cs typeface="Arial"/>
              </a:rPr>
              <a:t> </a:t>
            </a:r>
            <a:r>
              <a:rPr lang="en-IN" sz="1968" i="1">
                <a:solidFill>
                  <a:srgbClr val="333333"/>
                </a:solidFill>
                <a:latin typeface="Arial"/>
                <a:cs typeface="Arial"/>
              </a:rPr>
              <a:t>biggest</a:t>
            </a:r>
            <a:r>
              <a:rPr lang="en-IN" sz="1968" i="1" spc="21">
                <a:solidFill>
                  <a:srgbClr val="333333"/>
                </a:solidFill>
                <a:latin typeface="Arial"/>
                <a:cs typeface="Arial"/>
              </a:rPr>
              <a:t> </a:t>
            </a:r>
            <a:r>
              <a:rPr lang="en-IN" sz="1968" i="1">
                <a:solidFill>
                  <a:srgbClr val="333333"/>
                </a:solidFill>
                <a:latin typeface="Arial"/>
                <a:cs typeface="Arial"/>
              </a:rPr>
              <a:t>(in</a:t>
            </a:r>
            <a:r>
              <a:rPr lang="en-IN" sz="1968" i="1" spc="21">
                <a:solidFill>
                  <a:srgbClr val="333333"/>
                </a:solidFill>
                <a:latin typeface="Arial"/>
                <a:cs typeface="Arial"/>
              </a:rPr>
              <a:t> </a:t>
            </a:r>
            <a:r>
              <a:rPr lang="en-IN" sz="1968" i="1" spc="-32">
                <a:solidFill>
                  <a:srgbClr val="333333"/>
                </a:solidFill>
                <a:latin typeface="Arial"/>
                <a:cs typeface="Arial"/>
              </a:rPr>
              <a:t>-</a:t>
            </a:r>
            <a:r>
              <a:rPr lang="en-IN" sz="1968" i="1" spc="-7">
                <a:solidFill>
                  <a:srgbClr val="333333"/>
                </a:solidFill>
                <a:latin typeface="Arial"/>
                <a:cs typeface="Arial"/>
              </a:rPr>
              <a:t>size)</a:t>
            </a:r>
            <a:r>
              <a:rPr lang="en-IN" sz="1968" i="1" spc="21">
                <a:solidFill>
                  <a:srgbClr val="333333"/>
                </a:solidFill>
                <a:latin typeface="Arial"/>
                <a:cs typeface="Arial"/>
              </a:rPr>
              <a:t> </a:t>
            </a:r>
            <a:r>
              <a:rPr lang="en-IN" sz="1968" i="1">
                <a:solidFill>
                  <a:srgbClr val="333333"/>
                </a:solidFill>
                <a:latin typeface="Arial"/>
                <a:cs typeface="Arial"/>
              </a:rPr>
              <a:t>subset</a:t>
            </a:r>
            <a:r>
              <a:rPr lang="en-IN" sz="1968" i="1" spc="21">
                <a:solidFill>
                  <a:srgbClr val="333333"/>
                </a:solidFill>
                <a:latin typeface="Arial"/>
                <a:cs typeface="Arial"/>
              </a:rPr>
              <a:t> </a:t>
            </a:r>
            <a:r>
              <a:rPr lang="en-IN" sz="1968" i="1">
                <a:solidFill>
                  <a:srgbClr val="333333"/>
                </a:solidFill>
                <a:latin typeface="Arial"/>
                <a:cs typeface="Arial"/>
              </a:rPr>
              <a:t>of</a:t>
            </a:r>
            <a:r>
              <a:rPr lang="en-IN" sz="1968" i="1" spc="21">
                <a:solidFill>
                  <a:srgbClr val="333333"/>
                </a:solidFill>
                <a:latin typeface="Arial"/>
                <a:cs typeface="Arial"/>
              </a:rPr>
              <a:t> </a:t>
            </a:r>
            <a:r>
              <a:rPr lang="en-IN" sz="1968" i="1">
                <a:solidFill>
                  <a:srgbClr val="333333"/>
                </a:solidFill>
                <a:latin typeface="Arial"/>
                <a:cs typeface="Arial"/>
              </a:rPr>
              <a:t>the</a:t>
            </a:r>
            <a:r>
              <a:rPr lang="en-IN" sz="1968" i="1" spc="21">
                <a:solidFill>
                  <a:srgbClr val="333333"/>
                </a:solidFill>
                <a:latin typeface="Arial"/>
                <a:cs typeface="Arial"/>
              </a:rPr>
              <a:t> </a:t>
            </a:r>
            <a:r>
              <a:rPr lang="en-IN" sz="1968" i="1">
                <a:solidFill>
                  <a:srgbClr val="333333"/>
                </a:solidFill>
                <a:latin typeface="Arial"/>
                <a:cs typeface="Arial"/>
              </a:rPr>
              <a:t>original</a:t>
            </a:r>
            <a:r>
              <a:rPr lang="en-IN" sz="1968" i="1" spc="25">
                <a:solidFill>
                  <a:srgbClr val="333333"/>
                </a:solidFill>
                <a:latin typeface="Arial"/>
                <a:cs typeface="Arial"/>
              </a:rPr>
              <a:t> </a:t>
            </a:r>
            <a:r>
              <a:rPr lang="en-IN" sz="1968" i="1">
                <a:solidFill>
                  <a:srgbClr val="333333"/>
                </a:solidFill>
                <a:latin typeface="Arial"/>
                <a:cs typeface="Arial"/>
              </a:rPr>
              <a:t>dataset,</a:t>
            </a:r>
            <a:r>
              <a:rPr lang="en-IN" sz="1968" i="1" spc="21">
                <a:solidFill>
                  <a:srgbClr val="333333"/>
                </a:solidFill>
                <a:latin typeface="Arial"/>
                <a:cs typeface="Arial"/>
              </a:rPr>
              <a:t> </a:t>
            </a:r>
            <a:r>
              <a:rPr lang="en-IN" sz="1968" i="1">
                <a:solidFill>
                  <a:srgbClr val="333333"/>
                </a:solidFill>
                <a:latin typeface="Arial"/>
                <a:cs typeface="Arial"/>
              </a:rPr>
              <a:t>which</a:t>
            </a:r>
            <a:r>
              <a:rPr lang="en-IN" sz="1968" i="1" spc="21">
                <a:solidFill>
                  <a:srgbClr val="333333"/>
                </a:solidFill>
                <a:latin typeface="Arial"/>
                <a:cs typeface="Arial"/>
              </a:rPr>
              <a:t> </a:t>
            </a:r>
            <a:r>
              <a:rPr lang="en-IN" sz="1968" i="1">
                <a:solidFill>
                  <a:srgbClr val="333333"/>
                </a:solidFill>
                <a:latin typeface="Arial"/>
                <a:cs typeface="Arial"/>
              </a:rPr>
              <a:t>is</a:t>
            </a:r>
            <a:r>
              <a:rPr lang="en-IN" sz="1968" i="1" spc="21">
                <a:solidFill>
                  <a:srgbClr val="333333"/>
                </a:solidFill>
                <a:latin typeface="Arial"/>
                <a:cs typeface="Arial"/>
              </a:rPr>
              <a:t> </a:t>
            </a:r>
            <a:r>
              <a:rPr lang="en-IN" sz="1968" i="1">
                <a:solidFill>
                  <a:srgbClr val="333333"/>
                </a:solidFill>
                <a:latin typeface="Arial"/>
                <a:cs typeface="Arial"/>
              </a:rPr>
              <a:t>used</a:t>
            </a:r>
            <a:r>
              <a:rPr lang="en-IN" sz="1968" i="1" spc="21">
                <a:solidFill>
                  <a:srgbClr val="333333"/>
                </a:solidFill>
                <a:latin typeface="Arial"/>
                <a:cs typeface="Arial"/>
              </a:rPr>
              <a:t> </a:t>
            </a:r>
            <a:r>
              <a:rPr lang="en-IN" sz="1968" i="1" spc="39">
                <a:solidFill>
                  <a:srgbClr val="333333"/>
                </a:solidFill>
                <a:latin typeface="Arial"/>
                <a:cs typeface="Arial"/>
              </a:rPr>
              <a:t>to</a:t>
            </a:r>
            <a:r>
              <a:rPr lang="en-IN" sz="1968" i="1" spc="21">
                <a:solidFill>
                  <a:srgbClr val="333333"/>
                </a:solidFill>
                <a:latin typeface="Arial"/>
                <a:cs typeface="Arial"/>
              </a:rPr>
              <a:t> </a:t>
            </a:r>
            <a:r>
              <a:rPr lang="en-IN" sz="1968" i="1">
                <a:solidFill>
                  <a:srgbClr val="333333"/>
                </a:solidFill>
                <a:latin typeface="Arial"/>
                <a:cs typeface="Arial"/>
              </a:rPr>
              <a:t>train</a:t>
            </a:r>
            <a:r>
              <a:rPr lang="en-IN" sz="1968" i="1" spc="21">
                <a:solidFill>
                  <a:srgbClr val="333333"/>
                </a:solidFill>
                <a:latin typeface="Arial"/>
                <a:cs typeface="Arial"/>
              </a:rPr>
              <a:t> </a:t>
            </a:r>
            <a:r>
              <a:rPr lang="en-IN" sz="1968" i="1">
                <a:solidFill>
                  <a:srgbClr val="333333"/>
                </a:solidFill>
                <a:latin typeface="Arial"/>
                <a:cs typeface="Arial"/>
              </a:rPr>
              <a:t>or</a:t>
            </a:r>
            <a:r>
              <a:rPr lang="en-IN" sz="1968" i="1" spc="21">
                <a:solidFill>
                  <a:srgbClr val="333333"/>
                </a:solidFill>
                <a:latin typeface="Arial"/>
                <a:cs typeface="Arial"/>
              </a:rPr>
              <a:t> </a:t>
            </a:r>
            <a:r>
              <a:rPr lang="en-IN" sz="1968" i="1" spc="-18">
                <a:solidFill>
                  <a:srgbClr val="333333"/>
                </a:solidFill>
                <a:latin typeface="Arial"/>
                <a:cs typeface="Arial"/>
              </a:rPr>
              <a:t>fit </a:t>
            </a:r>
            <a:r>
              <a:rPr lang="en-IN" sz="1968" i="1">
                <a:solidFill>
                  <a:srgbClr val="333333"/>
                </a:solidFill>
                <a:latin typeface="Arial"/>
                <a:cs typeface="Arial"/>
              </a:rPr>
              <a:t>the</a:t>
            </a:r>
            <a:r>
              <a:rPr lang="en-IN" sz="1968" i="1" spc="49">
                <a:solidFill>
                  <a:srgbClr val="333333"/>
                </a:solidFill>
                <a:latin typeface="Arial"/>
                <a:cs typeface="Arial"/>
              </a:rPr>
              <a:t> </a:t>
            </a:r>
            <a:r>
              <a:rPr lang="en-IN" sz="1968" i="1">
                <a:solidFill>
                  <a:srgbClr val="333333"/>
                </a:solidFill>
                <a:latin typeface="Arial"/>
                <a:cs typeface="Arial"/>
              </a:rPr>
              <a:t>machine</a:t>
            </a:r>
            <a:r>
              <a:rPr lang="en-IN" sz="1968" i="1" spc="53">
                <a:solidFill>
                  <a:srgbClr val="333333"/>
                </a:solidFill>
                <a:latin typeface="Arial"/>
                <a:cs typeface="Arial"/>
              </a:rPr>
              <a:t> </a:t>
            </a:r>
            <a:r>
              <a:rPr lang="en-IN" sz="1968" i="1">
                <a:solidFill>
                  <a:srgbClr val="333333"/>
                </a:solidFill>
                <a:latin typeface="Arial"/>
                <a:cs typeface="Arial"/>
              </a:rPr>
              <a:t>learning</a:t>
            </a:r>
            <a:r>
              <a:rPr lang="en-IN" sz="1968" i="1" spc="53">
                <a:solidFill>
                  <a:srgbClr val="333333"/>
                </a:solidFill>
                <a:latin typeface="Arial"/>
                <a:cs typeface="Arial"/>
              </a:rPr>
              <a:t> </a:t>
            </a:r>
            <a:r>
              <a:rPr lang="en-IN" sz="1968" i="1">
                <a:solidFill>
                  <a:srgbClr val="333333"/>
                </a:solidFill>
                <a:latin typeface="Arial"/>
                <a:cs typeface="Arial"/>
              </a:rPr>
              <a:t>model</a:t>
            </a:r>
            <a:r>
              <a:rPr lang="en-IN" sz="1968">
                <a:solidFill>
                  <a:srgbClr val="333333"/>
                </a:solidFill>
                <a:latin typeface="Arial MT"/>
                <a:cs typeface="Arial MT"/>
              </a:rPr>
              <a:t>.</a:t>
            </a:r>
            <a:r>
              <a:rPr lang="en-IN" sz="1968" spc="53">
                <a:solidFill>
                  <a:srgbClr val="333333"/>
                </a:solidFill>
                <a:latin typeface="Arial MT"/>
                <a:cs typeface="Arial MT"/>
              </a:rPr>
              <a:t> </a:t>
            </a:r>
            <a:r>
              <a:rPr lang="en-IN" sz="1968" spc="-7">
                <a:solidFill>
                  <a:srgbClr val="333333"/>
                </a:solidFill>
                <a:latin typeface="Arial MT"/>
                <a:cs typeface="Arial MT"/>
              </a:rPr>
              <a:t>Firstly,</a:t>
            </a:r>
            <a:r>
              <a:rPr lang="en-IN" sz="1968" spc="53">
                <a:solidFill>
                  <a:srgbClr val="333333"/>
                </a:solidFill>
                <a:latin typeface="Arial MT"/>
                <a:cs typeface="Arial MT"/>
              </a:rPr>
              <a:t> </a:t>
            </a:r>
            <a:r>
              <a:rPr lang="en-IN" sz="1968">
                <a:solidFill>
                  <a:srgbClr val="333333"/>
                </a:solidFill>
                <a:latin typeface="Arial MT"/>
                <a:cs typeface="Arial MT"/>
              </a:rPr>
              <a:t>the</a:t>
            </a:r>
            <a:r>
              <a:rPr lang="en-IN" sz="1968" spc="53">
                <a:solidFill>
                  <a:srgbClr val="333333"/>
                </a:solidFill>
                <a:latin typeface="Arial MT"/>
                <a:cs typeface="Arial MT"/>
              </a:rPr>
              <a:t> </a:t>
            </a:r>
            <a:r>
              <a:rPr lang="en-IN" sz="1968">
                <a:solidFill>
                  <a:srgbClr val="333333"/>
                </a:solidFill>
                <a:latin typeface="Arial MT"/>
                <a:cs typeface="Arial MT"/>
              </a:rPr>
              <a:t>training</a:t>
            </a:r>
            <a:r>
              <a:rPr lang="en-IN" sz="1968" spc="53">
                <a:solidFill>
                  <a:srgbClr val="333333"/>
                </a:solidFill>
                <a:latin typeface="Arial MT"/>
                <a:cs typeface="Arial MT"/>
              </a:rPr>
              <a:t> </a:t>
            </a:r>
            <a:r>
              <a:rPr lang="en-IN" sz="1968">
                <a:solidFill>
                  <a:srgbClr val="333333"/>
                </a:solidFill>
                <a:latin typeface="Arial MT"/>
                <a:cs typeface="Arial MT"/>
              </a:rPr>
              <a:t>data</a:t>
            </a:r>
            <a:r>
              <a:rPr lang="en-IN" sz="1968" spc="53">
                <a:solidFill>
                  <a:srgbClr val="333333"/>
                </a:solidFill>
                <a:latin typeface="Arial MT"/>
                <a:cs typeface="Arial MT"/>
              </a:rPr>
              <a:t> </a:t>
            </a:r>
            <a:r>
              <a:rPr lang="en-IN" sz="1968">
                <a:solidFill>
                  <a:srgbClr val="333333"/>
                </a:solidFill>
                <a:latin typeface="Arial MT"/>
                <a:cs typeface="Arial MT"/>
              </a:rPr>
              <a:t>is</a:t>
            </a:r>
            <a:r>
              <a:rPr lang="en-IN" sz="1968" spc="53">
                <a:solidFill>
                  <a:srgbClr val="333333"/>
                </a:solidFill>
                <a:latin typeface="Arial MT"/>
                <a:cs typeface="Arial MT"/>
              </a:rPr>
              <a:t> </a:t>
            </a:r>
            <a:r>
              <a:rPr lang="en-IN" sz="1968">
                <a:solidFill>
                  <a:srgbClr val="333333"/>
                </a:solidFill>
                <a:latin typeface="Arial MT"/>
                <a:cs typeface="Arial MT"/>
              </a:rPr>
              <a:t>fed</a:t>
            </a:r>
            <a:r>
              <a:rPr lang="en-IN" sz="1968" spc="49">
                <a:solidFill>
                  <a:srgbClr val="333333"/>
                </a:solidFill>
                <a:latin typeface="Arial MT"/>
                <a:cs typeface="Arial MT"/>
              </a:rPr>
              <a:t> </a:t>
            </a:r>
            <a:r>
              <a:rPr lang="en-IN" sz="1968" spc="39">
                <a:solidFill>
                  <a:srgbClr val="333333"/>
                </a:solidFill>
                <a:latin typeface="Arial MT"/>
                <a:cs typeface="Arial MT"/>
              </a:rPr>
              <a:t>to</a:t>
            </a:r>
            <a:r>
              <a:rPr lang="en-IN" sz="1968" spc="53">
                <a:solidFill>
                  <a:srgbClr val="333333"/>
                </a:solidFill>
                <a:latin typeface="Arial MT"/>
                <a:cs typeface="Arial MT"/>
              </a:rPr>
              <a:t> </a:t>
            </a:r>
            <a:r>
              <a:rPr lang="en-IN" sz="1968">
                <a:solidFill>
                  <a:srgbClr val="333333"/>
                </a:solidFill>
                <a:latin typeface="Arial MT"/>
                <a:cs typeface="Arial MT"/>
              </a:rPr>
              <a:t>the</a:t>
            </a:r>
            <a:r>
              <a:rPr lang="en-IN" sz="1968" spc="53">
                <a:solidFill>
                  <a:srgbClr val="333333"/>
                </a:solidFill>
                <a:latin typeface="Arial MT"/>
                <a:cs typeface="Arial MT"/>
              </a:rPr>
              <a:t> </a:t>
            </a:r>
            <a:r>
              <a:rPr lang="en-IN" sz="1968">
                <a:solidFill>
                  <a:srgbClr val="333333"/>
                </a:solidFill>
                <a:latin typeface="Arial MT"/>
                <a:cs typeface="Arial MT"/>
              </a:rPr>
              <a:t>ML</a:t>
            </a:r>
            <a:r>
              <a:rPr lang="en-IN" sz="1968" spc="53">
                <a:solidFill>
                  <a:srgbClr val="333333"/>
                </a:solidFill>
                <a:latin typeface="Arial MT"/>
                <a:cs typeface="Arial MT"/>
              </a:rPr>
              <a:t> </a:t>
            </a:r>
            <a:r>
              <a:rPr lang="en-IN" sz="1968">
                <a:solidFill>
                  <a:srgbClr val="333333"/>
                </a:solidFill>
                <a:latin typeface="Arial MT"/>
                <a:cs typeface="Arial MT"/>
              </a:rPr>
              <a:t>algorithms,</a:t>
            </a:r>
            <a:r>
              <a:rPr lang="en-IN" sz="1968" spc="53">
                <a:solidFill>
                  <a:srgbClr val="333333"/>
                </a:solidFill>
                <a:latin typeface="Arial MT"/>
                <a:cs typeface="Arial MT"/>
              </a:rPr>
              <a:t> </a:t>
            </a:r>
            <a:r>
              <a:rPr lang="en-IN" sz="1968">
                <a:solidFill>
                  <a:srgbClr val="333333"/>
                </a:solidFill>
                <a:latin typeface="Arial MT"/>
                <a:cs typeface="Arial MT"/>
              </a:rPr>
              <a:t>which</a:t>
            </a:r>
            <a:r>
              <a:rPr lang="en-IN" sz="1968" spc="53">
                <a:solidFill>
                  <a:srgbClr val="333333"/>
                </a:solidFill>
                <a:latin typeface="Arial MT"/>
                <a:cs typeface="Arial MT"/>
              </a:rPr>
              <a:t> </a:t>
            </a:r>
            <a:r>
              <a:rPr lang="en-IN" sz="1968">
                <a:solidFill>
                  <a:srgbClr val="333333"/>
                </a:solidFill>
                <a:latin typeface="Arial MT"/>
                <a:cs typeface="Arial MT"/>
              </a:rPr>
              <a:t>lets</a:t>
            </a:r>
            <a:r>
              <a:rPr lang="en-IN" sz="1968" spc="53">
                <a:solidFill>
                  <a:srgbClr val="333333"/>
                </a:solidFill>
                <a:latin typeface="Arial MT"/>
                <a:cs typeface="Arial MT"/>
              </a:rPr>
              <a:t> </a:t>
            </a:r>
            <a:r>
              <a:rPr lang="en-IN" sz="1968" spc="-14">
                <a:solidFill>
                  <a:srgbClr val="333333"/>
                </a:solidFill>
                <a:latin typeface="Arial MT"/>
                <a:cs typeface="Arial MT"/>
              </a:rPr>
              <a:t>them </a:t>
            </a:r>
            <a:r>
              <a:rPr lang="en-IN" sz="1968">
                <a:solidFill>
                  <a:srgbClr val="333333"/>
                </a:solidFill>
                <a:latin typeface="Arial MT"/>
                <a:cs typeface="Arial MT"/>
              </a:rPr>
              <a:t>learn</a:t>
            </a:r>
            <a:r>
              <a:rPr lang="en-IN" sz="1968" spc="14">
                <a:solidFill>
                  <a:srgbClr val="333333"/>
                </a:solidFill>
                <a:latin typeface="Arial MT"/>
                <a:cs typeface="Arial MT"/>
              </a:rPr>
              <a:t> </a:t>
            </a:r>
            <a:r>
              <a:rPr lang="en-IN" sz="1968">
                <a:solidFill>
                  <a:srgbClr val="333333"/>
                </a:solidFill>
                <a:latin typeface="Arial MT"/>
                <a:cs typeface="Arial MT"/>
              </a:rPr>
              <a:t>how</a:t>
            </a:r>
            <a:r>
              <a:rPr lang="en-IN" sz="1968" spc="14">
                <a:solidFill>
                  <a:srgbClr val="333333"/>
                </a:solidFill>
                <a:latin typeface="Arial MT"/>
                <a:cs typeface="Arial MT"/>
              </a:rPr>
              <a:t> </a:t>
            </a:r>
            <a:r>
              <a:rPr lang="en-IN" sz="1968" spc="39">
                <a:solidFill>
                  <a:srgbClr val="333333"/>
                </a:solidFill>
                <a:latin typeface="Arial MT"/>
                <a:cs typeface="Arial MT"/>
              </a:rPr>
              <a:t>to</a:t>
            </a:r>
            <a:r>
              <a:rPr lang="en-IN" sz="1968" spc="14">
                <a:solidFill>
                  <a:srgbClr val="333333"/>
                </a:solidFill>
                <a:latin typeface="Arial MT"/>
                <a:cs typeface="Arial MT"/>
              </a:rPr>
              <a:t> </a:t>
            </a:r>
            <a:r>
              <a:rPr lang="en-IN" sz="1968">
                <a:solidFill>
                  <a:srgbClr val="333333"/>
                </a:solidFill>
                <a:latin typeface="Arial MT"/>
                <a:cs typeface="Arial MT"/>
              </a:rPr>
              <a:t>make</a:t>
            </a:r>
            <a:r>
              <a:rPr lang="en-IN" sz="1968" spc="14">
                <a:solidFill>
                  <a:srgbClr val="333333"/>
                </a:solidFill>
                <a:latin typeface="Arial MT"/>
                <a:cs typeface="Arial MT"/>
              </a:rPr>
              <a:t> </a:t>
            </a:r>
            <a:r>
              <a:rPr lang="en-IN" sz="1968">
                <a:solidFill>
                  <a:srgbClr val="333333"/>
                </a:solidFill>
                <a:latin typeface="Arial MT"/>
                <a:cs typeface="Arial MT"/>
              </a:rPr>
              <a:t>predictions</a:t>
            </a:r>
            <a:r>
              <a:rPr lang="en-IN" sz="1968" spc="14">
                <a:solidFill>
                  <a:srgbClr val="333333"/>
                </a:solidFill>
                <a:latin typeface="Arial MT"/>
                <a:cs typeface="Arial MT"/>
              </a:rPr>
              <a:t> </a:t>
            </a:r>
            <a:r>
              <a:rPr lang="en-IN" sz="1968">
                <a:solidFill>
                  <a:srgbClr val="333333"/>
                </a:solidFill>
                <a:latin typeface="Arial MT"/>
                <a:cs typeface="Arial MT"/>
              </a:rPr>
              <a:t>for</a:t>
            </a:r>
            <a:r>
              <a:rPr lang="en-IN" sz="1968" spc="14">
                <a:solidFill>
                  <a:srgbClr val="333333"/>
                </a:solidFill>
                <a:latin typeface="Arial MT"/>
                <a:cs typeface="Arial MT"/>
              </a:rPr>
              <a:t> </a:t>
            </a:r>
            <a:r>
              <a:rPr lang="en-IN" sz="1968">
                <a:solidFill>
                  <a:srgbClr val="333333"/>
                </a:solidFill>
                <a:latin typeface="Arial MT"/>
                <a:cs typeface="Arial MT"/>
              </a:rPr>
              <a:t>the</a:t>
            </a:r>
            <a:r>
              <a:rPr lang="en-IN" sz="1968" spc="14">
                <a:solidFill>
                  <a:srgbClr val="333333"/>
                </a:solidFill>
                <a:latin typeface="Arial MT"/>
                <a:cs typeface="Arial MT"/>
              </a:rPr>
              <a:t> </a:t>
            </a:r>
            <a:r>
              <a:rPr lang="en-IN" sz="1968">
                <a:solidFill>
                  <a:srgbClr val="333333"/>
                </a:solidFill>
                <a:latin typeface="Arial MT"/>
                <a:cs typeface="Arial MT"/>
              </a:rPr>
              <a:t>given</a:t>
            </a:r>
            <a:r>
              <a:rPr lang="en-IN" sz="1968" spc="14">
                <a:solidFill>
                  <a:srgbClr val="333333"/>
                </a:solidFill>
                <a:latin typeface="Arial MT"/>
                <a:cs typeface="Arial MT"/>
              </a:rPr>
              <a:t> </a:t>
            </a:r>
            <a:r>
              <a:rPr lang="en-IN" sz="1968" spc="-7">
                <a:solidFill>
                  <a:srgbClr val="333333"/>
                </a:solidFill>
                <a:latin typeface="Arial MT"/>
                <a:cs typeface="Arial MT"/>
              </a:rPr>
              <a:t>task.</a:t>
            </a:r>
            <a:endParaRPr lang="en-IN" sz="1968">
              <a:latin typeface="Arial MT"/>
              <a:cs typeface="Arial MT"/>
            </a:endParaRPr>
          </a:p>
        </p:txBody>
      </p:sp>
    </p:spTree>
    <p:extLst>
      <p:ext uri="{BB962C8B-B14F-4D97-AF65-F5344CB8AC3E}">
        <p14:creationId xmlns:p14="http://schemas.microsoft.com/office/powerpoint/2010/main" val="229735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231136" y="964692"/>
            <a:ext cx="7729728" cy="1188720"/>
          </a:xfrm>
          <a:prstGeom prst="rect">
            <a:avLst/>
          </a:prstGeom>
          <a:noFill/>
          <a:ln>
            <a:solidFill>
              <a:schemeClr val="tx1"/>
            </a:solidFill>
          </a:ln>
        </p:spPr>
        <p:txBody>
          <a:bodyPr vert="horz" lIns="64252" tIns="32126" rIns="64252" bIns="32126" rtlCol="0">
            <a:normAutofit/>
          </a:bodyPr>
          <a:lstStyle/>
          <a:p>
            <a:pPr marL="8924" marR="3570"/>
            <a:r>
              <a:rPr lang="en-US" b="1" i="1">
                <a:solidFill>
                  <a:schemeClr val="tx1"/>
                </a:solidFill>
              </a:rPr>
              <a:t>Generative</a:t>
            </a:r>
            <a:r>
              <a:rPr lang="en-US" b="1" i="1" spc="-67">
                <a:solidFill>
                  <a:schemeClr val="tx1"/>
                </a:solidFill>
              </a:rPr>
              <a:t> </a:t>
            </a:r>
            <a:r>
              <a:rPr lang="en-US" b="1" i="1" spc="-7">
                <a:solidFill>
                  <a:schemeClr val="tx1"/>
                </a:solidFill>
              </a:rPr>
              <a:t>Adversarial Networks(GAN)</a:t>
            </a:r>
            <a:endParaRPr lang="en-US">
              <a:solidFill>
                <a:schemeClr val="tx1"/>
              </a:solidFill>
            </a:endParaRPr>
          </a:p>
        </p:txBody>
      </p:sp>
      <p:graphicFrame>
        <p:nvGraphicFramePr>
          <p:cNvPr id="5" name="object 3">
            <a:extLst>
              <a:ext uri="{FF2B5EF4-FFF2-40B4-BE49-F238E27FC236}">
                <a16:creationId xmlns:a16="http://schemas.microsoft.com/office/drawing/2014/main" id="{AA172F4E-2DC7-5266-428B-913F03CBD56F}"/>
              </a:ext>
            </a:extLst>
          </p:cNvPr>
          <p:cNvGraphicFramePr/>
          <p:nvPr>
            <p:extLst>
              <p:ext uri="{D42A27DB-BD31-4B8C-83A1-F6EECF244321}">
                <p14:modId xmlns:p14="http://schemas.microsoft.com/office/powerpoint/2010/main" val="1158903907"/>
              </p:ext>
            </p:extLst>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2571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5701" y="804334"/>
            <a:ext cx="8420598" cy="5249332"/>
          </a:xfrm>
          <a:prstGeom prst="rect">
            <a:avLst/>
          </a:prstGeom>
        </p:spPr>
      </p:pic>
    </p:spTree>
    <p:extLst>
      <p:ext uri="{BB962C8B-B14F-4D97-AF65-F5344CB8AC3E}">
        <p14:creationId xmlns:p14="http://schemas.microsoft.com/office/powerpoint/2010/main" val="2157717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2231136" y="964692"/>
            <a:ext cx="7729728" cy="1188720"/>
          </a:xfrm>
          <a:prstGeom prst="rect">
            <a:avLst/>
          </a:prstGeom>
        </p:spPr>
        <p:txBody>
          <a:bodyPr vert="horz" lIns="64252" tIns="32126" rIns="64252" bIns="32126" rtlCol="0">
            <a:normAutofit/>
          </a:bodyPr>
          <a:lstStyle/>
          <a:p>
            <a:pPr marL="8924" marR="3570"/>
            <a:r>
              <a:rPr lang="en-US" b="1"/>
              <a:t>SQUEEZE</a:t>
            </a:r>
            <a:r>
              <a:rPr lang="en-US" b="1" spc="-91"/>
              <a:t> </a:t>
            </a:r>
            <a:r>
              <a:rPr lang="en-US" b="1" spc="-18"/>
              <a:t>AND </a:t>
            </a:r>
            <a:r>
              <a:rPr lang="en-US" b="1"/>
              <a:t>EXCITATION</a:t>
            </a:r>
            <a:r>
              <a:rPr lang="en-US" b="1" spc="-63"/>
              <a:t> </a:t>
            </a:r>
            <a:r>
              <a:rPr lang="en-US" b="1" spc="-7"/>
              <a:t>NETWORKS</a:t>
            </a:r>
            <a:endParaRPr lang="en-US"/>
          </a:p>
        </p:txBody>
      </p:sp>
      <p:pic>
        <p:nvPicPr>
          <p:cNvPr id="2" name="object 2"/>
          <p:cNvPicPr/>
          <p:nvPr/>
        </p:nvPicPr>
        <p:blipFill>
          <a:blip r:embed="rId2" cstate="print"/>
          <a:stretch>
            <a:fillRect/>
          </a:stretch>
        </p:blipFill>
        <p:spPr>
          <a:xfrm>
            <a:off x="927847" y="2638043"/>
            <a:ext cx="10421471" cy="2834909"/>
          </a:xfrm>
          <a:prstGeom prst="rect">
            <a:avLst/>
          </a:prstGeom>
        </p:spPr>
      </p:pic>
    </p:spTree>
    <p:extLst>
      <p:ext uri="{BB962C8B-B14F-4D97-AF65-F5344CB8AC3E}">
        <p14:creationId xmlns:p14="http://schemas.microsoft.com/office/powerpoint/2010/main" val="624056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941295" y="964692"/>
            <a:ext cx="9883588" cy="1188720"/>
          </a:xfrm>
          <a:prstGeom prst="rect">
            <a:avLst/>
          </a:prstGeom>
        </p:spPr>
        <p:txBody>
          <a:bodyPr vert="horz" lIns="182880" tIns="182880" rIns="182880" bIns="182880" rtlCol="0" anchor="ctr">
            <a:normAutofit/>
          </a:bodyPr>
          <a:lstStyle/>
          <a:p>
            <a:pPr marL="584987"/>
            <a:r>
              <a:rPr lang="en-US" dirty="0"/>
              <a:t>SQUEEZE AND EXCITATION NETWORK</a:t>
            </a:r>
          </a:p>
        </p:txBody>
      </p:sp>
      <p:sp>
        <p:nvSpPr>
          <p:cNvPr id="2" name="object 2"/>
          <p:cNvSpPr txBox="1"/>
          <p:nvPr/>
        </p:nvSpPr>
        <p:spPr>
          <a:xfrm>
            <a:off x="1102660" y="2568388"/>
            <a:ext cx="9722224" cy="3171639"/>
          </a:xfrm>
          <a:prstGeom prst="rect">
            <a:avLst/>
          </a:prstGeom>
        </p:spPr>
        <p:txBody>
          <a:bodyPr vert="horz" lIns="91440" tIns="45720" rIns="91440" bIns="45720" rtlCol="0">
            <a:normAutofit/>
          </a:bodyPr>
          <a:lstStyle/>
          <a:p>
            <a:pPr marR="3570" defTabSz="914400">
              <a:spcBef>
                <a:spcPts val="1000"/>
              </a:spcBef>
              <a:buClr>
                <a:schemeClr val="accent2"/>
              </a:buClr>
            </a:pPr>
            <a:r>
              <a:rPr lang="en-US" spc="-14" dirty="0">
                <a:solidFill>
                  <a:schemeClr val="tx1">
                    <a:lumMod val="85000"/>
                    <a:lumOff val="15000"/>
                  </a:schemeClr>
                </a:solidFill>
              </a:rPr>
              <a:t>Squeeze-</a:t>
            </a:r>
            <a:r>
              <a:rPr lang="en-US" spc="-7" dirty="0">
                <a:solidFill>
                  <a:schemeClr val="tx1">
                    <a:lumMod val="85000"/>
                    <a:lumOff val="15000"/>
                  </a:schemeClr>
                </a:solidFill>
              </a:rPr>
              <a:t>and-</a:t>
            </a:r>
            <a:r>
              <a:rPr lang="en-US" dirty="0">
                <a:solidFill>
                  <a:schemeClr val="tx1">
                    <a:lumMod val="85000"/>
                    <a:lumOff val="15000"/>
                  </a:schemeClr>
                </a:solidFill>
              </a:rPr>
              <a:t>Excitation</a:t>
            </a:r>
            <a:r>
              <a:rPr lang="en-US" spc="-39" dirty="0">
                <a:solidFill>
                  <a:schemeClr val="tx1">
                    <a:lumMod val="85000"/>
                    <a:lumOff val="15000"/>
                  </a:schemeClr>
                </a:solidFill>
              </a:rPr>
              <a:t> </a:t>
            </a:r>
            <a:r>
              <a:rPr lang="en-US" dirty="0">
                <a:solidFill>
                  <a:schemeClr val="tx1">
                    <a:lumMod val="85000"/>
                    <a:lumOff val="15000"/>
                  </a:schemeClr>
                </a:solidFill>
              </a:rPr>
              <a:t>Networks</a:t>
            </a:r>
            <a:r>
              <a:rPr lang="en-US" spc="-39" dirty="0">
                <a:solidFill>
                  <a:schemeClr val="tx1">
                    <a:lumMod val="85000"/>
                    <a:lumOff val="15000"/>
                  </a:schemeClr>
                </a:solidFill>
              </a:rPr>
              <a:t> </a:t>
            </a:r>
            <a:r>
              <a:rPr lang="en-US" dirty="0">
                <a:solidFill>
                  <a:schemeClr val="tx1">
                    <a:lumMod val="85000"/>
                    <a:lumOff val="15000"/>
                  </a:schemeClr>
                </a:solidFill>
              </a:rPr>
              <a:t>(</a:t>
            </a:r>
            <a:r>
              <a:rPr lang="en-US" u="sng" dirty="0" err="1">
                <a:solidFill>
                  <a:schemeClr val="tx1">
                    <a:lumMod val="85000"/>
                    <a:lumOff val="15000"/>
                  </a:schemeClr>
                </a:solidFill>
                <a:uFill>
                  <a:solidFill>
                    <a:srgbClr val="242424"/>
                  </a:solidFill>
                </a:uFill>
              </a:rPr>
              <a:t>SENets</a:t>
            </a:r>
            <a:r>
              <a:rPr lang="en-US" dirty="0">
                <a:solidFill>
                  <a:schemeClr val="tx1">
                    <a:lumMod val="85000"/>
                    <a:lumOff val="15000"/>
                  </a:schemeClr>
                </a:solidFill>
              </a:rPr>
              <a:t>)</a:t>
            </a:r>
            <a:r>
              <a:rPr lang="en-US" spc="-39" dirty="0">
                <a:solidFill>
                  <a:schemeClr val="tx1">
                    <a:lumMod val="85000"/>
                    <a:lumOff val="15000"/>
                  </a:schemeClr>
                </a:solidFill>
              </a:rPr>
              <a:t> </a:t>
            </a:r>
            <a:r>
              <a:rPr lang="en-US" dirty="0">
                <a:solidFill>
                  <a:schemeClr val="tx1">
                    <a:lumMod val="85000"/>
                    <a:lumOff val="15000"/>
                  </a:schemeClr>
                </a:solidFill>
              </a:rPr>
              <a:t>introduce</a:t>
            </a:r>
            <a:r>
              <a:rPr lang="en-US" spc="-35" dirty="0">
                <a:solidFill>
                  <a:schemeClr val="tx1">
                    <a:lumMod val="85000"/>
                    <a:lumOff val="15000"/>
                  </a:schemeClr>
                </a:solidFill>
              </a:rPr>
              <a:t> </a:t>
            </a:r>
            <a:r>
              <a:rPr lang="en-US" dirty="0">
                <a:solidFill>
                  <a:schemeClr val="tx1">
                    <a:lumMod val="85000"/>
                    <a:lumOff val="15000"/>
                  </a:schemeClr>
                </a:solidFill>
              </a:rPr>
              <a:t>a</a:t>
            </a:r>
            <a:r>
              <a:rPr lang="en-US" spc="-35" dirty="0">
                <a:solidFill>
                  <a:schemeClr val="tx1">
                    <a:lumMod val="85000"/>
                    <a:lumOff val="15000"/>
                  </a:schemeClr>
                </a:solidFill>
              </a:rPr>
              <a:t> </a:t>
            </a:r>
            <a:r>
              <a:rPr lang="en-US" dirty="0">
                <a:solidFill>
                  <a:schemeClr val="tx1">
                    <a:lumMod val="85000"/>
                    <a:lumOff val="15000"/>
                  </a:schemeClr>
                </a:solidFill>
              </a:rPr>
              <a:t>building</a:t>
            </a:r>
            <a:r>
              <a:rPr lang="en-US" spc="-35" dirty="0">
                <a:solidFill>
                  <a:schemeClr val="tx1">
                    <a:lumMod val="85000"/>
                    <a:lumOff val="15000"/>
                  </a:schemeClr>
                </a:solidFill>
              </a:rPr>
              <a:t> </a:t>
            </a:r>
            <a:r>
              <a:rPr lang="en-US" spc="-7" dirty="0">
                <a:solidFill>
                  <a:schemeClr val="tx1">
                    <a:lumMod val="85000"/>
                    <a:lumOff val="15000"/>
                  </a:schemeClr>
                </a:solidFill>
              </a:rPr>
              <a:t>block </a:t>
            </a:r>
            <a:r>
              <a:rPr lang="en-US" dirty="0">
                <a:solidFill>
                  <a:schemeClr val="tx1">
                    <a:lumMod val="85000"/>
                    <a:lumOff val="15000"/>
                  </a:schemeClr>
                </a:solidFill>
              </a:rPr>
              <a:t>for</a:t>
            </a:r>
            <a:r>
              <a:rPr lang="en-US" spc="-25" dirty="0">
                <a:solidFill>
                  <a:schemeClr val="tx1">
                    <a:lumMod val="85000"/>
                    <a:lumOff val="15000"/>
                  </a:schemeClr>
                </a:solidFill>
              </a:rPr>
              <a:t> </a:t>
            </a:r>
            <a:r>
              <a:rPr lang="en-US" dirty="0">
                <a:solidFill>
                  <a:schemeClr val="tx1">
                    <a:lumMod val="85000"/>
                    <a:lumOff val="15000"/>
                  </a:schemeClr>
                </a:solidFill>
              </a:rPr>
              <a:t>CNNs</a:t>
            </a:r>
            <a:r>
              <a:rPr lang="en-US" spc="-21" dirty="0">
                <a:solidFill>
                  <a:schemeClr val="tx1">
                    <a:lumMod val="85000"/>
                    <a:lumOff val="15000"/>
                  </a:schemeClr>
                </a:solidFill>
              </a:rPr>
              <a:t> </a:t>
            </a:r>
            <a:r>
              <a:rPr lang="en-US" dirty="0">
                <a:solidFill>
                  <a:schemeClr val="tx1">
                    <a:lumMod val="85000"/>
                    <a:lumOff val="15000"/>
                  </a:schemeClr>
                </a:solidFill>
              </a:rPr>
              <a:t>that</a:t>
            </a:r>
            <a:r>
              <a:rPr lang="en-US" spc="-21" dirty="0">
                <a:solidFill>
                  <a:schemeClr val="tx1">
                    <a:lumMod val="85000"/>
                    <a:lumOff val="15000"/>
                  </a:schemeClr>
                </a:solidFill>
              </a:rPr>
              <a:t> </a:t>
            </a:r>
            <a:r>
              <a:rPr lang="en-US" dirty="0">
                <a:solidFill>
                  <a:schemeClr val="tx1">
                    <a:lumMod val="85000"/>
                    <a:lumOff val="15000"/>
                  </a:schemeClr>
                </a:solidFill>
              </a:rPr>
              <a:t>improves</a:t>
            </a:r>
            <a:r>
              <a:rPr lang="en-US" spc="-28" dirty="0">
                <a:solidFill>
                  <a:schemeClr val="tx1">
                    <a:lumMod val="85000"/>
                    <a:lumOff val="15000"/>
                  </a:schemeClr>
                </a:solidFill>
              </a:rPr>
              <a:t> </a:t>
            </a:r>
            <a:r>
              <a:rPr lang="en-US" dirty="0">
                <a:solidFill>
                  <a:schemeClr val="tx1">
                    <a:lumMod val="85000"/>
                    <a:lumOff val="15000"/>
                  </a:schemeClr>
                </a:solidFill>
              </a:rPr>
              <a:t>channel</a:t>
            </a:r>
            <a:r>
              <a:rPr lang="en-US" spc="-18" dirty="0">
                <a:solidFill>
                  <a:schemeClr val="tx1">
                    <a:lumMod val="85000"/>
                    <a:lumOff val="15000"/>
                  </a:schemeClr>
                </a:solidFill>
              </a:rPr>
              <a:t> </a:t>
            </a:r>
            <a:r>
              <a:rPr lang="en-US" spc="-7" dirty="0">
                <a:solidFill>
                  <a:schemeClr val="tx1">
                    <a:lumMod val="85000"/>
                    <a:lumOff val="15000"/>
                  </a:schemeClr>
                </a:solidFill>
              </a:rPr>
              <a:t>interdependencies</a:t>
            </a:r>
            <a:r>
              <a:rPr lang="en-US" spc="-21" dirty="0">
                <a:solidFill>
                  <a:schemeClr val="tx1">
                    <a:lumMod val="85000"/>
                    <a:lumOff val="15000"/>
                  </a:schemeClr>
                </a:solidFill>
              </a:rPr>
              <a:t> </a:t>
            </a:r>
            <a:r>
              <a:rPr lang="en-US" dirty="0">
                <a:solidFill>
                  <a:schemeClr val="tx1">
                    <a:lumMod val="85000"/>
                    <a:lumOff val="15000"/>
                  </a:schemeClr>
                </a:solidFill>
              </a:rPr>
              <a:t>at</a:t>
            </a:r>
            <a:r>
              <a:rPr lang="en-US" spc="-21" dirty="0">
                <a:solidFill>
                  <a:schemeClr val="tx1">
                    <a:lumMod val="85000"/>
                    <a:lumOff val="15000"/>
                  </a:schemeClr>
                </a:solidFill>
              </a:rPr>
              <a:t> </a:t>
            </a:r>
            <a:r>
              <a:rPr lang="en-US" dirty="0">
                <a:solidFill>
                  <a:schemeClr val="tx1">
                    <a:lumMod val="85000"/>
                    <a:lumOff val="15000"/>
                  </a:schemeClr>
                </a:solidFill>
              </a:rPr>
              <a:t>almost</a:t>
            </a:r>
            <a:r>
              <a:rPr lang="en-US" spc="-25" dirty="0">
                <a:solidFill>
                  <a:schemeClr val="tx1">
                    <a:lumMod val="85000"/>
                    <a:lumOff val="15000"/>
                  </a:schemeClr>
                </a:solidFill>
              </a:rPr>
              <a:t> </a:t>
            </a:r>
            <a:r>
              <a:rPr lang="en-US" spc="-18" dirty="0">
                <a:solidFill>
                  <a:schemeClr val="tx1">
                    <a:lumMod val="85000"/>
                    <a:lumOff val="15000"/>
                  </a:schemeClr>
                </a:solidFill>
              </a:rPr>
              <a:t>no </a:t>
            </a:r>
            <a:r>
              <a:rPr lang="en-US" dirty="0">
                <a:solidFill>
                  <a:schemeClr val="tx1">
                    <a:lumMod val="85000"/>
                    <a:lumOff val="15000"/>
                  </a:schemeClr>
                </a:solidFill>
              </a:rPr>
              <a:t>computational</a:t>
            </a:r>
            <a:r>
              <a:rPr lang="en-US" spc="-35" dirty="0">
                <a:solidFill>
                  <a:schemeClr val="tx1">
                    <a:lumMod val="85000"/>
                    <a:lumOff val="15000"/>
                  </a:schemeClr>
                </a:solidFill>
              </a:rPr>
              <a:t> </a:t>
            </a:r>
            <a:r>
              <a:rPr lang="en-US" dirty="0">
                <a:solidFill>
                  <a:schemeClr val="tx1">
                    <a:lumMod val="85000"/>
                    <a:lumOff val="15000"/>
                  </a:schemeClr>
                </a:solidFill>
              </a:rPr>
              <a:t>cost.</a:t>
            </a:r>
            <a:r>
              <a:rPr lang="en-US" spc="-49" dirty="0">
                <a:solidFill>
                  <a:schemeClr val="tx1">
                    <a:lumMod val="85000"/>
                    <a:lumOff val="15000"/>
                  </a:schemeClr>
                </a:solidFill>
              </a:rPr>
              <a:t> </a:t>
            </a:r>
            <a:r>
              <a:rPr lang="en-US" dirty="0">
                <a:solidFill>
                  <a:schemeClr val="tx1">
                    <a:lumMod val="85000"/>
                    <a:lumOff val="15000"/>
                  </a:schemeClr>
                </a:solidFill>
              </a:rPr>
              <a:t>They</a:t>
            </a:r>
            <a:r>
              <a:rPr lang="en-US" spc="-28" dirty="0">
                <a:solidFill>
                  <a:schemeClr val="tx1">
                    <a:lumMod val="85000"/>
                    <a:lumOff val="15000"/>
                  </a:schemeClr>
                </a:solidFill>
              </a:rPr>
              <a:t> </a:t>
            </a:r>
            <a:r>
              <a:rPr lang="en-US" dirty="0">
                <a:solidFill>
                  <a:schemeClr val="tx1">
                    <a:lumMod val="85000"/>
                    <a:lumOff val="15000"/>
                  </a:schemeClr>
                </a:solidFill>
              </a:rPr>
              <a:t>were</a:t>
            </a:r>
            <a:r>
              <a:rPr lang="en-US" spc="-25" dirty="0">
                <a:solidFill>
                  <a:schemeClr val="tx1">
                    <a:lumMod val="85000"/>
                    <a:lumOff val="15000"/>
                  </a:schemeClr>
                </a:solidFill>
              </a:rPr>
              <a:t> </a:t>
            </a:r>
            <a:r>
              <a:rPr lang="en-US" dirty="0">
                <a:solidFill>
                  <a:schemeClr val="tx1">
                    <a:lumMod val="85000"/>
                    <a:lumOff val="15000"/>
                  </a:schemeClr>
                </a:solidFill>
              </a:rPr>
              <a:t>used</a:t>
            </a:r>
            <a:r>
              <a:rPr lang="en-US" spc="-25" dirty="0">
                <a:solidFill>
                  <a:schemeClr val="tx1">
                    <a:lumMod val="85000"/>
                    <a:lumOff val="15000"/>
                  </a:schemeClr>
                </a:solidFill>
              </a:rPr>
              <a:t> </a:t>
            </a:r>
            <a:r>
              <a:rPr lang="en-US" dirty="0">
                <a:solidFill>
                  <a:schemeClr val="tx1">
                    <a:lumMod val="85000"/>
                    <a:lumOff val="15000"/>
                  </a:schemeClr>
                </a:solidFill>
              </a:rPr>
              <a:t>at</a:t>
            </a:r>
            <a:r>
              <a:rPr lang="en-US" spc="-28" dirty="0">
                <a:solidFill>
                  <a:schemeClr val="tx1">
                    <a:lumMod val="85000"/>
                    <a:lumOff val="15000"/>
                  </a:schemeClr>
                </a:solidFill>
              </a:rPr>
              <a:t> </a:t>
            </a:r>
            <a:r>
              <a:rPr lang="en-US" dirty="0">
                <a:solidFill>
                  <a:schemeClr val="tx1">
                    <a:lumMod val="85000"/>
                    <a:lumOff val="15000"/>
                  </a:schemeClr>
                </a:solidFill>
              </a:rPr>
              <a:t>this</a:t>
            </a:r>
            <a:r>
              <a:rPr lang="en-US" spc="-28" dirty="0">
                <a:solidFill>
                  <a:schemeClr val="tx1">
                    <a:lumMod val="85000"/>
                    <a:lumOff val="15000"/>
                  </a:schemeClr>
                </a:solidFill>
              </a:rPr>
              <a:t> </a:t>
            </a:r>
            <a:r>
              <a:rPr lang="en-US" dirty="0">
                <a:solidFill>
                  <a:schemeClr val="tx1">
                    <a:lumMod val="85000"/>
                    <a:lumOff val="15000"/>
                  </a:schemeClr>
                </a:solidFill>
              </a:rPr>
              <a:t>years</a:t>
            </a:r>
            <a:r>
              <a:rPr lang="en-US" spc="-28" dirty="0">
                <a:solidFill>
                  <a:schemeClr val="tx1">
                    <a:lumMod val="85000"/>
                    <a:lumOff val="15000"/>
                  </a:schemeClr>
                </a:solidFill>
              </a:rPr>
              <a:t> </a:t>
            </a:r>
            <a:r>
              <a:rPr lang="en-US" dirty="0">
                <a:solidFill>
                  <a:schemeClr val="tx1">
                    <a:lumMod val="85000"/>
                    <a:lumOff val="15000"/>
                  </a:schemeClr>
                </a:solidFill>
              </a:rPr>
              <a:t>ImageNet</a:t>
            </a:r>
            <a:r>
              <a:rPr lang="en-US" spc="-28" dirty="0">
                <a:solidFill>
                  <a:schemeClr val="tx1">
                    <a:lumMod val="85000"/>
                    <a:lumOff val="15000"/>
                  </a:schemeClr>
                </a:solidFill>
              </a:rPr>
              <a:t> </a:t>
            </a:r>
            <a:r>
              <a:rPr lang="en-US" spc="-7" dirty="0">
                <a:solidFill>
                  <a:schemeClr val="tx1">
                    <a:lumMod val="85000"/>
                    <a:lumOff val="15000"/>
                  </a:schemeClr>
                </a:solidFill>
              </a:rPr>
              <a:t>competition </a:t>
            </a:r>
            <a:r>
              <a:rPr lang="en-US" dirty="0">
                <a:solidFill>
                  <a:schemeClr val="tx1">
                    <a:lumMod val="85000"/>
                    <a:lumOff val="15000"/>
                  </a:schemeClr>
                </a:solidFill>
              </a:rPr>
              <a:t>and</a:t>
            </a:r>
            <a:r>
              <a:rPr lang="en-US" spc="-21" dirty="0">
                <a:solidFill>
                  <a:schemeClr val="tx1">
                    <a:lumMod val="85000"/>
                    <a:lumOff val="15000"/>
                  </a:schemeClr>
                </a:solidFill>
              </a:rPr>
              <a:t> </a:t>
            </a:r>
            <a:r>
              <a:rPr lang="en-US" dirty="0">
                <a:solidFill>
                  <a:schemeClr val="tx1">
                    <a:lumMod val="85000"/>
                    <a:lumOff val="15000"/>
                  </a:schemeClr>
                </a:solidFill>
              </a:rPr>
              <a:t>helped</a:t>
            </a:r>
            <a:r>
              <a:rPr lang="en-US" spc="-21" dirty="0">
                <a:solidFill>
                  <a:schemeClr val="tx1">
                    <a:lumMod val="85000"/>
                    <a:lumOff val="15000"/>
                  </a:schemeClr>
                </a:solidFill>
              </a:rPr>
              <a:t> </a:t>
            </a:r>
            <a:r>
              <a:rPr lang="en-US" dirty="0">
                <a:solidFill>
                  <a:schemeClr val="tx1">
                    <a:lumMod val="85000"/>
                    <a:lumOff val="15000"/>
                  </a:schemeClr>
                </a:solidFill>
              </a:rPr>
              <a:t>to</a:t>
            </a:r>
            <a:r>
              <a:rPr lang="en-US" spc="-21" dirty="0">
                <a:solidFill>
                  <a:schemeClr val="tx1">
                    <a:lumMod val="85000"/>
                    <a:lumOff val="15000"/>
                  </a:schemeClr>
                </a:solidFill>
              </a:rPr>
              <a:t> </a:t>
            </a:r>
            <a:r>
              <a:rPr lang="en-US" dirty="0">
                <a:solidFill>
                  <a:schemeClr val="tx1">
                    <a:lumMod val="85000"/>
                    <a:lumOff val="15000"/>
                  </a:schemeClr>
                </a:solidFill>
              </a:rPr>
              <a:t>improve</a:t>
            </a:r>
            <a:r>
              <a:rPr lang="en-US" spc="-28" dirty="0">
                <a:solidFill>
                  <a:schemeClr val="tx1">
                    <a:lumMod val="85000"/>
                    <a:lumOff val="15000"/>
                  </a:schemeClr>
                </a:solidFill>
              </a:rPr>
              <a:t> </a:t>
            </a:r>
            <a:r>
              <a:rPr lang="en-US" dirty="0">
                <a:solidFill>
                  <a:schemeClr val="tx1">
                    <a:lumMod val="85000"/>
                    <a:lumOff val="15000"/>
                  </a:schemeClr>
                </a:solidFill>
              </a:rPr>
              <a:t>the</a:t>
            </a:r>
            <a:r>
              <a:rPr lang="en-US" spc="-18" dirty="0">
                <a:solidFill>
                  <a:schemeClr val="tx1">
                    <a:lumMod val="85000"/>
                    <a:lumOff val="15000"/>
                  </a:schemeClr>
                </a:solidFill>
              </a:rPr>
              <a:t> </a:t>
            </a:r>
            <a:r>
              <a:rPr lang="en-US" dirty="0">
                <a:solidFill>
                  <a:schemeClr val="tx1">
                    <a:lumMod val="85000"/>
                    <a:lumOff val="15000"/>
                  </a:schemeClr>
                </a:solidFill>
              </a:rPr>
              <a:t>result</a:t>
            </a:r>
            <a:r>
              <a:rPr lang="en-US" spc="-25" dirty="0">
                <a:solidFill>
                  <a:schemeClr val="tx1">
                    <a:lumMod val="85000"/>
                    <a:lumOff val="15000"/>
                  </a:schemeClr>
                </a:solidFill>
              </a:rPr>
              <a:t> </a:t>
            </a:r>
            <a:r>
              <a:rPr lang="en-US" dirty="0">
                <a:solidFill>
                  <a:schemeClr val="tx1">
                    <a:lumMod val="85000"/>
                    <a:lumOff val="15000"/>
                  </a:schemeClr>
                </a:solidFill>
              </a:rPr>
              <a:t>from</a:t>
            </a:r>
            <a:r>
              <a:rPr lang="en-US" spc="-25" dirty="0">
                <a:solidFill>
                  <a:schemeClr val="tx1">
                    <a:lumMod val="85000"/>
                    <a:lumOff val="15000"/>
                  </a:schemeClr>
                </a:solidFill>
              </a:rPr>
              <a:t> </a:t>
            </a:r>
            <a:r>
              <a:rPr lang="en-US" dirty="0">
                <a:solidFill>
                  <a:schemeClr val="tx1">
                    <a:lumMod val="85000"/>
                    <a:lumOff val="15000"/>
                  </a:schemeClr>
                </a:solidFill>
              </a:rPr>
              <a:t>last</a:t>
            </a:r>
            <a:r>
              <a:rPr lang="en-US" spc="-25" dirty="0">
                <a:solidFill>
                  <a:schemeClr val="tx1">
                    <a:lumMod val="85000"/>
                    <a:lumOff val="15000"/>
                  </a:schemeClr>
                </a:solidFill>
              </a:rPr>
              <a:t> </a:t>
            </a:r>
            <a:r>
              <a:rPr lang="en-US" dirty="0">
                <a:solidFill>
                  <a:schemeClr val="tx1">
                    <a:lumMod val="85000"/>
                    <a:lumOff val="15000"/>
                  </a:schemeClr>
                </a:solidFill>
              </a:rPr>
              <a:t>year</a:t>
            </a:r>
            <a:r>
              <a:rPr lang="en-US" spc="-21" dirty="0">
                <a:solidFill>
                  <a:schemeClr val="tx1">
                    <a:lumMod val="85000"/>
                    <a:lumOff val="15000"/>
                  </a:schemeClr>
                </a:solidFill>
              </a:rPr>
              <a:t> </a:t>
            </a:r>
            <a:r>
              <a:rPr lang="en-US" dirty="0">
                <a:solidFill>
                  <a:schemeClr val="tx1">
                    <a:lumMod val="85000"/>
                    <a:lumOff val="15000"/>
                  </a:schemeClr>
                </a:solidFill>
              </a:rPr>
              <a:t>by</a:t>
            </a:r>
            <a:r>
              <a:rPr lang="en-US" spc="-25" dirty="0">
                <a:solidFill>
                  <a:schemeClr val="tx1">
                    <a:lumMod val="85000"/>
                    <a:lumOff val="15000"/>
                  </a:schemeClr>
                </a:solidFill>
              </a:rPr>
              <a:t> </a:t>
            </a:r>
            <a:r>
              <a:rPr lang="en-US" dirty="0">
                <a:solidFill>
                  <a:schemeClr val="tx1">
                    <a:lumMod val="85000"/>
                    <a:lumOff val="15000"/>
                  </a:schemeClr>
                </a:solidFill>
              </a:rPr>
              <a:t>25%.</a:t>
            </a:r>
            <a:r>
              <a:rPr lang="en-US" spc="-25" dirty="0">
                <a:solidFill>
                  <a:schemeClr val="tx1">
                    <a:lumMod val="85000"/>
                    <a:lumOff val="15000"/>
                  </a:schemeClr>
                </a:solidFill>
              </a:rPr>
              <a:t> </a:t>
            </a:r>
            <a:r>
              <a:rPr lang="en-US" dirty="0">
                <a:solidFill>
                  <a:schemeClr val="tx1">
                    <a:lumMod val="85000"/>
                    <a:lumOff val="15000"/>
                  </a:schemeClr>
                </a:solidFill>
              </a:rPr>
              <a:t>Besides</a:t>
            </a:r>
            <a:r>
              <a:rPr lang="en-US" spc="-25" dirty="0">
                <a:solidFill>
                  <a:schemeClr val="tx1">
                    <a:lumMod val="85000"/>
                    <a:lumOff val="15000"/>
                  </a:schemeClr>
                </a:solidFill>
              </a:rPr>
              <a:t> </a:t>
            </a:r>
            <a:r>
              <a:rPr lang="en-US" spc="-14" dirty="0">
                <a:solidFill>
                  <a:schemeClr val="tx1">
                    <a:lumMod val="85000"/>
                    <a:lumOff val="15000"/>
                  </a:schemeClr>
                </a:solidFill>
              </a:rPr>
              <a:t>this </a:t>
            </a:r>
            <a:r>
              <a:rPr lang="en-US" dirty="0">
                <a:solidFill>
                  <a:schemeClr val="tx1">
                    <a:lumMod val="85000"/>
                    <a:lumOff val="15000"/>
                  </a:schemeClr>
                </a:solidFill>
              </a:rPr>
              <a:t>huge</a:t>
            </a:r>
            <a:r>
              <a:rPr lang="en-US" spc="-28" dirty="0">
                <a:solidFill>
                  <a:schemeClr val="tx1">
                    <a:lumMod val="85000"/>
                    <a:lumOff val="15000"/>
                  </a:schemeClr>
                </a:solidFill>
              </a:rPr>
              <a:t> </a:t>
            </a:r>
            <a:r>
              <a:rPr lang="en-US" dirty="0">
                <a:solidFill>
                  <a:schemeClr val="tx1">
                    <a:lumMod val="85000"/>
                    <a:lumOff val="15000"/>
                  </a:schemeClr>
                </a:solidFill>
              </a:rPr>
              <a:t>performance</a:t>
            </a:r>
            <a:r>
              <a:rPr lang="en-US" spc="-28" dirty="0">
                <a:solidFill>
                  <a:schemeClr val="tx1">
                    <a:lumMod val="85000"/>
                    <a:lumOff val="15000"/>
                  </a:schemeClr>
                </a:solidFill>
              </a:rPr>
              <a:t> </a:t>
            </a:r>
            <a:r>
              <a:rPr lang="en-US" dirty="0">
                <a:solidFill>
                  <a:schemeClr val="tx1">
                    <a:lumMod val="85000"/>
                    <a:lumOff val="15000"/>
                  </a:schemeClr>
                </a:solidFill>
              </a:rPr>
              <a:t>boost,</a:t>
            </a:r>
            <a:r>
              <a:rPr lang="en-US" spc="-28" dirty="0">
                <a:solidFill>
                  <a:schemeClr val="tx1">
                    <a:lumMod val="85000"/>
                    <a:lumOff val="15000"/>
                  </a:schemeClr>
                </a:solidFill>
              </a:rPr>
              <a:t> </a:t>
            </a:r>
            <a:r>
              <a:rPr lang="en-US" dirty="0">
                <a:solidFill>
                  <a:schemeClr val="tx1">
                    <a:lumMod val="85000"/>
                    <a:lumOff val="15000"/>
                  </a:schemeClr>
                </a:solidFill>
              </a:rPr>
              <a:t>they</a:t>
            </a:r>
            <a:r>
              <a:rPr lang="en-US" spc="-32" dirty="0">
                <a:solidFill>
                  <a:schemeClr val="tx1">
                    <a:lumMod val="85000"/>
                    <a:lumOff val="15000"/>
                  </a:schemeClr>
                </a:solidFill>
              </a:rPr>
              <a:t> </a:t>
            </a:r>
            <a:r>
              <a:rPr lang="en-US" dirty="0">
                <a:solidFill>
                  <a:schemeClr val="tx1">
                    <a:lumMod val="85000"/>
                    <a:lumOff val="15000"/>
                  </a:schemeClr>
                </a:solidFill>
              </a:rPr>
              <a:t>can</a:t>
            </a:r>
            <a:r>
              <a:rPr lang="en-US" spc="-25" dirty="0">
                <a:solidFill>
                  <a:schemeClr val="tx1">
                    <a:lumMod val="85000"/>
                    <a:lumOff val="15000"/>
                  </a:schemeClr>
                </a:solidFill>
              </a:rPr>
              <a:t> </a:t>
            </a:r>
            <a:r>
              <a:rPr lang="en-US" dirty="0">
                <a:solidFill>
                  <a:schemeClr val="tx1">
                    <a:lumMod val="85000"/>
                    <a:lumOff val="15000"/>
                  </a:schemeClr>
                </a:solidFill>
              </a:rPr>
              <a:t>be</a:t>
            </a:r>
            <a:r>
              <a:rPr lang="en-US" spc="-28" dirty="0">
                <a:solidFill>
                  <a:schemeClr val="tx1">
                    <a:lumMod val="85000"/>
                    <a:lumOff val="15000"/>
                  </a:schemeClr>
                </a:solidFill>
              </a:rPr>
              <a:t> </a:t>
            </a:r>
            <a:r>
              <a:rPr lang="en-US" dirty="0">
                <a:solidFill>
                  <a:schemeClr val="tx1">
                    <a:lumMod val="85000"/>
                    <a:lumOff val="15000"/>
                  </a:schemeClr>
                </a:solidFill>
              </a:rPr>
              <a:t>easily</a:t>
            </a:r>
            <a:r>
              <a:rPr lang="en-US" spc="-28" dirty="0">
                <a:solidFill>
                  <a:schemeClr val="tx1">
                    <a:lumMod val="85000"/>
                    <a:lumOff val="15000"/>
                  </a:schemeClr>
                </a:solidFill>
              </a:rPr>
              <a:t> </a:t>
            </a:r>
            <a:r>
              <a:rPr lang="en-US" dirty="0">
                <a:solidFill>
                  <a:schemeClr val="tx1">
                    <a:lumMod val="85000"/>
                    <a:lumOff val="15000"/>
                  </a:schemeClr>
                </a:solidFill>
              </a:rPr>
              <a:t>added</a:t>
            </a:r>
            <a:r>
              <a:rPr lang="en-US" spc="-28" dirty="0">
                <a:solidFill>
                  <a:schemeClr val="tx1">
                    <a:lumMod val="85000"/>
                    <a:lumOff val="15000"/>
                  </a:schemeClr>
                </a:solidFill>
              </a:rPr>
              <a:t> </a:t>
            </a:r>
            <a:r>
              <a:rPr lang="en-US" dirty="0">
                <a:solidFill>
                  <a:schemeClr val="tx1">
                    <a:lumMod val="85000"/>
                    <a:lumOff val="15000"/>
                  </a:schemeClr>
                </a:solidFill>
              </a:rPr>
              <a:t>to</a:t>
            </a:r>
            <a:r>
              <a:rPr lang="en-US" spc="-28" dirty="0">
                <a:solidFill>
                  <a:schemeClr val="tx1">
                    <a:lumMod val="85000"/>
                    <a:lumOff val="15000"/>
                  </a:schemeClr>
                </a:solidFill>
              </a:rPr>
              <a:t> </a:t>
            </a:r>
            <a:r>
              <a:rPr lang="en-US" spc="-7" dirty="0">
                <a:solidFill>
                  <a:schemeClr val="tx1">
                    <a:lumMod val="85000"/>
                    <a:lumOff val="15000"/>
                  </a:schemeClr>
                </a:solidFill>
              </a:rPr>
              <a:t>existing </a:t>
            </a:r>
            <a:r>
              <a:rPr lang="en-US" dirty="0">
                <a:solidFill>
                  <a:schemeClr val="tx1">
                    <a:lumMod val="85000"/>
                    <a:lumOff val="15000"/>
                  </a:schemeClr>
                </a:solidFill>
              </a:rPr>
              <a:t>architectures.</a:t>
            </a:r>
            <a:r>
              <a:rPr lang="en-US" spc="-53" dirty="0">
                <a:solidFill>
                  <a:schemeClr val="tx1">
                    <a:lumMod val="85000"/>
                    <a:lumOff val="15000"/>
                  </a:schemeClr>
                </a:solidFill>
              </a:rPr>
              <a:t> </a:t>
            </a:r>
            <a:r>
              <a:rPr lang="en-US" dirty="0">
                <a:solidFill>
                  <a:schemeClr val="tx1">
                    <a:lumMod val="85000"/>
                    <a:lumOff val="15000"/>
                  </a:schemeClr>
                </a:solidFill>
              </a:rPr>
              <a:t>The</a:t>
            </a:r>
            <a:r>
              <a:rPr lang="en-US" spc="-25" dirty="0">
                <a:solidFill>
                  <a:schemeClr val="tx1">
                    <a:lumMod val="85000"/>
                    <a:lumOff val="15000"/>
                  </a:schemeClr>
                </a:solidFill>
              </a:rPr>
              <a:t> </a:t>
            </a:r>
            <a:r>
              <a:rPr lang="en-US" dirty="0">
                <a:solidFill>
                  <a:schemeClr val="tx1">
                    <a:lumMod val="85000"/>
                    <a:lumOff val="15000"/>
                  </a:schemeClr>
                </a:solidFill>
              </a:rPr>
              <a:t>main</a:t>
            </a:r>
            <a:r>
              <a:rPr lang="en-US" spc="-28" dirty="0">
                <a:solidFill>
                  <a:schemeClr val="tx1">
                    <a:lumMod val="85000"/>
                    <a:lumOff val="15000"/>
                  </a:schemeClr>
                </a:solidFill>
              </a:rPr>
              <a:t> </a:t>
            </a:r>
            <a:r>
              <a:rPr lang="en-US" dirty="0">
                <a:solidFill>
                  <a:schemeClr val="tx1">
                    <a:lumMod val="85000"/>
                    <a:lumOff val="15000"/>
                  </a:schemeClr>
                </a:solidFill>
              </a:rPr>
              <a:t>idea</a:t>
            </a:r>
            <a:r>
              <a:rPr lang="en-US" spc="-25" dirty="0">
                <a:solidFill>
                  <a:schemeClr val="tx1">
                    <a:lumMod val="85000"/>
                    <a:lumOff val="15000"/>
                  </a:schemeClr>
                </a:solidFill>
              </a:rPr>
              <a:t> </a:t>
            </a:r>
            <a:r>
              <a:rPr lang="en-US" dirty="0">
                <a:solidFill>
                  <a:schemeClr val="tx1">
                    <a:lumMod val="85000"/>
                    <a:lumOff val="15000"/>
                  </a:schemeClr>
                </a:solidFill>
              </a:rPr>
              <a:t>is</a:t>
            </a:r>
            <a:r>
              <a:rPr lang="en-US" spc="-28" dirty="0">
                <a:solidFill>
                  <a:schemeClr val="tx1">
                    <a:lumMod val="85000"/>
                    <a:lumOff val="15000"/>
                  </a:schemeClr>
                </a:solidFill>
              </a:rPr>
              <a:t> </a:t>
            </a:r>
            <a:r>
              <a:rPr lang="en-US" spc="-7" dirty="0">
                <a:solidFill>
                  <a:schemeClr val="tx1">
                    <a:lumMod val="85000"/>
                    <a:lumOff val="15000"/>
                  </a:schemeClr>
                </a:solidFill>
              </a:rPr>
              <a:t>this:</a:t>
            </a:r>
          </a:p>
          <a:p>
            <a:pPr marR="3570" defTabSz="914400">
              <a:spcBef>
                <a:spcPts val="1000"/>
              </a:spcBef>
              <a:buClr>
                <a:schemeClr val="accent2"/>
              </a:buClr>
            </a:pPr>
            <a:r>
              <a:rPr lang="en-US" i="1" dirty="0">
                <a:solidFill>
                  <a:schemeClr val="tx1">
                    <a:lumMod val="85000"/>
                    <a:lumOff val="15000"/>
                  </a:schemeClr>
                </a:solidFill>
              </a:rPr>
              <a:t>Let’s</a:t>
            </a:r>
            <a:r>
              <a:rPr lang="en-US" i="1" spc="-56" dirty="0">
                <a:solidFill>
                  <a:schemeClr val="tx1">
                    <a:lumMod val="85000"/>
                    <a:lumOff val="15000"/>
                  </a:schemeClr>
                </a:solidFill>
              </a:rPr>
              <a:t> </a:t>
            </a:r>
            <a:r>
              <a:rPr lang="en-US" i="1" dirty="0">
                <a:solidFill>
                  <a:schemeClr val="tx1">
                    <a:lumMod val="85000"/>
                    <a:lumOff val="15000"/>
                  </a:schemeClr>
                </a:solidFill>
              </a:rPr>
              <a:t>add</a:t>
            </a:r>
            <a:r>
              <a:rPr lang="en-US" i="1" spc="-53" dirty="0">
                <a:solidFill>
                  <a:schemeClr val="tx1">
                    <a:lumMod val="85000"/>
                    <a:lumOff val="15000"/>
                  </a:schemeClr>
                </a:solidFill>
              </a:rPr>
              <a:t> </a:t>
            </a:r>
            <a:r>
              <a:rPr lang="en-US" i="1" dirty="0">
                <a:solidFill>
                  <a:schemeClr val="tx1">
                    <a:lumMod val="85000"/>
                    <a:lumOff val="15000"/>
                  </a:schemeClr>
                </a:solidFill>
              </a:rPr>
              <a:t>parameters</a:t>
            </a:r>
            <a:r>
              <a:rPr lang="en-US" i="1" spc="-53" dirty="0">
                <a:solidFill>
                  <a:schemeClr val="tx1">
                    <a:lumMod val="85000"/>
                    <a:lumOff val="15000"/>
                  </a:schemeClr>
                </a:solidFill>
              </a:rPr>
              <a:t> </a:t>
            </a:r>
            <a:r>
              <a:rPr lang="en-US" i="1" dirty="0">
                <a:solidFill>
                  <a:schemeClr val="tx1">
                    <a:lumMod val="85000"/>
                    <a:lumOff val="15000"/>
                  </a:schemeClr>
                </a:solidFill>
              </a:rPr>
              <a:t>to</a:t>
            </a:r>
            <a:r>
              <a:rPr lang="en-US" i="1" spc="-53" dirty="0">
                <a:solidFill>
                  <a:schemeClr val="tx1">
                    <a:lumMod val="85000"/>
                    <a:lumOff val="15000"/>
                  </a:schemeClr>
                </a:solidFill>
              </a:rPr>
              <a:t> </a:t>
            </a:r>
            <a:r>
              <a:rPr lang="en-US" i="1" dirty="0">
                <a:solidFill>
                  <a:schemeClr val="tx1">
                    <a:lumMod val="85000"/>
                    <a:lumOff val="15000"/>
                  </a:schemeClr>
                </a:solidFill>
              </a:rPr>
              <a:t>each</a:t>
            </a:r>
            <a:r>
              <a:rPr lang="en-US" i="1" spc="-49" dirty="0">
                <a:solidFill>
                  <a:schemeClr val="tx1">
                    <a:lumMod val="85000"/>
                    <a:lumOff val="15000"/>
                  </a:schemeClr>
                </a:solidFill>
              </a:rPr>
              <a:t> </a:t>
            </a:r>
            <a:r>
              <a:rPr lang="en-US" i="1" dirty="0">
                <a:solidFill>
                  <a:schemeClr val="tx1">
                    <a:lumMod val="85000"/>
                    <a:lumOff val="15000"/>
                  </a:schemeClr>
                </a:solidFill>
              </a:rPr>
              <a:t>channel</a:t>
            </a:r>
            <a:r>
              <a:rPr lang="en-US" i="1" spc="-53" dirty="0">
                <a:solidFill>
                  <a:schemeClr val="tx1">
                    <a:lumMod val="85000"/>
                    <a:lumOff val="15000"/>
                  </a:schemeClr>
                </a:solidFill>
              </a:rPr>
              <a:t> </a:t>
            </a:r>
            <a:r>
              <a:rPr lang="en-US" i="1" dirty="0">
                <a:solidFill>
                  <a:schemeClr val="tx1">
                    <a:lumMod val="85000"/>
                    <a:lumOff val="15000"/>
                  </a:schemeClr>
                </a:solidFill>
              </a:rPr>
              <a:t>of</a:t>
            </a:r>
            <a:r>
              <a:rPr lang="en-US" i="1" spc="-53" dirty="0">
                <a:solidFill>
                  <a:schemeClr val="tx1">
                    <a:lumMod val="85000"/>
                    <a:lumOff val="15000"/>
                  </a:schemeClr>
                </a:solidFill>
              </a:rPr>
              <a:t> </a:t>
            </a:r>
            <a:r>
              <a:rPr lang="en-US" i="1" spc="-42" dirty="0">
                <a:solidFill>
                  <a:schemeClr val="tx1">
                    <a:lumMod val="85000"/>
                    <a:lumOff val="15000"/>
                  </a:schemeClr>
                </a:solidFill>
              </a:rPr>
              <a:t>a </a:t>
            </a:r>
            <a:r>
              <a:rPr lang="en-US" i="1" dirty="0">
                <a:solidFill>
                  <a:schemeClr val="tx1">
                    <a:lumMod val="85000"/>
                    <a:lumOff val="15000"/>
                  </a:schemeClr>
                </a:solidFill>
              </a:rPr>
              <a:t>convolutional</a:t>
            </a:r>
            <a:r>
              <a:rPr lang="en-US" i="1" spc="-49" dirty="0">
                <a:solidFill>
                  <a:schemeClr val="tx1">
                    <a:lumMod val="85000"/>
                    <a:lumOff val="15000"/>
                  </a:schemeClr>
                </a:solidFill>
              </a:rPr>
              <a:t> </a:t>
            </a:r>
            <a:r>
              <a:rPr lang="en-US" i="1" dirty="0">
                <a:solidFill>
                  <a:schemeClr val="tx1">
                    <a:lumMod val="85000"/>
                    <a:lumOff val="15000"/>
                  </a:schemeClr>
                </a:solidFill>
              </a:rPr>
              <a:t>block</a:t>
            </a:r>
            <a:r>
              <a:rPr lang="en-US" i="1" spc="-49" dirty="0">
                <a:solidFill>
                  <a:schemeClr val="tx1">
                    <a:lumMod val="85000"/>
                    <a:lumOff val="15000"/>
                  </a:schemeClr>
                </a:solidFill>
              </a:rPr>
              <a:t> </a:t>
            </a:r>
            <a:r>
              <a:rPr lang="en-US" i="1" dirty="0">
                <a:solidFill>
                  <a:schemeClr val="tx1">
                    <a:lumMod val="85000"/>
                    <a:lumOff val="15000"/>
                  </a:schemeClr>
                </a:solidFill>
              </a:rPr>
              <a:t>so</a:t>
            </a:r>
            <a:r>
              <a:rPr lang="en-US" i="1" spc="-46" dirty="0">
                <a:solidFill>
                  <a:schemeClr val="tx1">
                    <a:lumMod val="85000"/>
                    <a:lumOff val="15000"/>
                  </a:schemeClr>
                </a:solidFill>
              </a:rPr>
              <a:t> </a:t>
            </a:r>
            <a:r>
              <a:rPr lang="en-US" i="1" dirty="0">
                <a:solidFill>
                  <a:schemeClr val="tx1">
                    <a:lumMod val="85000"/>
                    <a:lumOff val="15000"/>
                  </a:schemeClr>
                </a:solidFill>
              </a:rPr>
              <a:t>that</a:t>
            </a:r>
            <a:r>
              <a:rPr lang="en-US" i="1" spc="-49" dirty="0">
                <a:solidFill>
                  <a:schemeClr val="tx1">
                    <a:lumMod val="85000"/>
                    <a:lumOff val="15000"/>
                  </a:schemeClr>
                </a:solidFill>
              </a:rPr>
              <a:t> </a:t>
            </a:r>
            <a:r>
              <a:rPr lang="en-US" i="1" dirty="0">
                <a:solidFill>
                  <a:schemeClr val="tx1">
                    <a:lumMod val="85000"/>
                    <a:lumOff val="15000"/>
                  </a:schemeClr>
                </a:solidFill>
              </a:rPr>
              <a:t>the</a:t>
            </a:r>
            <a:r>
              <a:rPr lang="en-US" i="1" spc="-46" dirty="0">
                <a:solidFill>
                  <a:schemeClr val="tx1">
                    <a:lumMod val="85000"/>
                    <a:lumOff val="15000"/>
                  </a:schemeClr>
                </a:solidFill>
              </a:rPr>
              <a:t> </a:t>
            </a:r>
            <a:r>
              <a:rPr lang="en-US" i="1" dirty="0">
                <a:solidFill>
                  <a:schemeClr val="tx1">
                    <a:lumMod val="85000"/>
                    <a:lumOff val="15000"/>
                  </a:schemeClr>
                </a:solidFill>
              </a:rPr>
              <a:t>network</a:t>
            </a:r>
            <a:r>
              <a:rPr lang="en-US" i="1" spc="-53" dirty="0">
                <a:solidFill>
                  <a:schemeClr val="tx1">
                    <a:lumMod val="85000"/>
                    <a:lumOff val="15000"/>
                  </a:schemeClr>
                </a:solidFill>
              </a:rPr>
              <a:t> </a:t>
            </a:r>
            <a:r>
              <a:rPr lang="en-US" i="1" dirty="0">
                <a:solidFill>
                  <a:schemeClr val="tx1">
                    <a:lumMod val="85000"/>
                    <a:lumOff val="15000"/>
                  </a:schemeClr>
                </a:solidFill>
              </a:rPr>
              <a:t>can</a:t>
            </a:r>
            <a:r>
              <a:rPr lang="en-US" i="1" spc="-46" dirty="0">
                <a:solidFill>
                  <a:schemeClr val="tx1">
                    <a:lumMod val="85000"/>
                    <a:lumOff val="15000"/>
                  </a:schemeClr>
                </a:solidFill>
              </a:rPr>
              <a:t> </a:t>
            </a:r>
            <a:r>
              <a:rPr lang="en-US" i="1" spc="-7" dirty="0">
                <a:solidFill>
                  <a:schemeClr val="tx1">
                    <a:lumMod val="85000"/>
                    <a:lumOff val="15000"/>
                  </a:schemeClr>
                </a:solidFill>
              </a:rPr>
              <a:t>adaptively </a:t>
            </a:r>
            <a:r>
              <a:rPr lang="en-US" i="1" dirty="0">
                <a:solidFill>
                  <a:schemeClr val="tx1">
                    <a:lumMod val="85000"/>
                    <a:lumOff val="15000"/>
                  </a:schemeClr>
                </a:solidFill>
              </a:rPr>
              <a:t>adjust</a:t>
            </a:r>
            <a:r>
              <a:rPr lang="en-US" i="1" spc="-49" dirty="0">
                <a:solidFill>
                  <a:schemeClr val="tx1">
                    <a:lumMod val="85000"/>
                    <a:lumOff val="15000"/>
                  </a:schemeClr>
                </a:solidFill>
              </a:rPr>
              <a:t> </a:t>
            </a:r>
            <a:r>
              <a:rPr lang="en-US" i="1" dirty="0">
                <a:solidFill>
                  <a:schemeClr val="tx1">
                    <a:lumMod val="85000"/>
                    <a:lumOff val="15000"/>
                  </a:schemeClr>
                </a:solidFill>
              </a:rPr>
              <a:t>the</a:t>
            </a:r>
            <a:r>
              <a:rPr lang="en-US" i="1" spc="-42" dirty="0">
                <a:solidFill>
                  <a:schemeClr val="tx1">
                    <a:lumMod val="85000"/>
                    <a:lumOff val="15000"/>
                  </a:schemeClr>
                </a:solidFill>
              </a:rPr>
              <a:t> </a:t>
            </a:r>
            <a:r>
              <a:rPr lang="en-US" i="1" dirty="0">
                <a:solidFill>
                  <a:schemeClr val="tx1">
                    <a:lumMod val="85000"/>
                    <a:lumOff val="15000"/>
                  </a:schemeClr>
                </a:solidFill>
              </a:rPr>
              <a:t>weighting</a:t>
            </a:r>
            <a:r>
              <a:rPr lang="en-US" i="1" spc="-46" dirty="0">
                <a:solidFill>
                  <a:schemeClr val="tx1">
                    <a:lumMod val="85000"/>
                    <a:lumOff val="15000"/>
                  </a:schemeClr>
                </a:solidFill>
              </a:rPr>
              <a:t> </a:t>
            </a:r>
            <a:r>
              <a:rPr lang="en-US" i="1" dirty="0">
                <a:solidFill>
                  <a:schemeClr val="tx1">
                    <a:lumMod val="85000"/>
                    <a:lumOff val="15000"/>
                  </a:schemeClr>
                </a:solidFill>
              </a:rPr>
              <a:t>of</a:t>
            </a:r>
            <a:r>
              <a:rPr lang="en-US" i="1" spc="-46" dirty="0">
                <a:solidFill>
                  <a:schemeClr val="tx1">
                    <a:lumMod val="85000"/>
                    <a:lumOff val="15000"/>
                  </a:schemeClr>
                </a:solidFill>
              </a:rPr>
              <a:t> </a:t>
            </a:r>
            <a:r>
              <a:rPr lang="en-US" i="1" dirty="0">
                <a:solidFill>
                  <a:schemeClr val="tx1">
                    <a:lumMod val="85000"/>
                    <a:lumOff val="15000"/>
                  </a:schemeClr>
                </a:solidFill>
              </a:rPr>
              <a:t>each</a:t>
            </a:r>
            <a:r>
              <a:rPr lang="en-US" i="1" spc="-46" dirty="0">
                <a:solidFill>
                  <a:schemeClr val="tx1">
                    <a:lumMod val="85000"/>
                    <a:lumOff val="15000"/>
                  </a:schemeClr>
                </a:solidFill>
              </a:rPr>
              <a:t> </a:t>
            </a:r>
            <a:r>
              <a:rPr lang="en-US" i="1" dirty="0">
                <a:solidFill>
                  <a:schemeClr val="tx1">
                    <a:lumMod val="85000"/>
                    <a:lumOff val="15000"/>
                  </a:schemeClr>
                </a:solidFill>
              </a:rPr>
              <a:t>feature</a:t>
            </a:r>
            <a:r>
              <a:rPr lang="en-US" i="1" spc="-42" dirty="0">
                <a:solidFill>
                  <a:schemeClr val="tx1">
                    <a:lumMod val="85000"/>
                    <a:lumOff val="15000"/>
                  </a:schemeClr>
                </a:solidFill>
              </a:rPr>
              <a:t> </a:t>
            </a:r>
            <a:r>
              <a:rPr lang="en-US" i="1" spc="-7" dirty="0">
                <a:solidFill>
                  <a:schemeClr val="tx1">
                    <a:lumMod val="85000"/>
                    <a:lumOff val="15000"/>
                  </a:schemeClr>
                </a:solidFill>
              </a:rPr>
              <a:t>map.”</a:t>
            </a:r>
            <a:endParaRPr lang="en-US" dirty="0">
              <a:solidFill>
                <a:schemeClr val="tx1">
                  <a:lumMod val="85000"/>
                  <a:lumOff val="15000"/>
                </a:schemeClr>
              </a:solidFill>
            </a:endParaRPr>
          </a:p>
        </p:txBody>
      </p:sp>
    </p:spTree>
    <p:extLst>
      <p:ext uri="{BB962C8B-B14F-4D97-AF65-F5344CB8AC3E}">
        <p14:creationId xmlns:p14="http://schemas.microsoft.com/office/powerpoint/2010/main" val="2675910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4E0C3-71B3-0BD2-F4F7-380604384A09}"/>
              </a:ext>
            </a:extLst>
          </p:cNvPr>
          <p:cNvSpPr>
            <a:spLocks noGrp="1"/>
          </p:cNvSpPr>
          <p:nvPr>
            <p:ph type="title"/>
          </p:nvPr>
        </p:nvSpPr>
        <p:spPr>
          <a:xfrm>
            <a:off x="643467" y="278296"/>
            <a:ext cx="5611560" cy="954157"/>
          </a:xfrm>
          <a:noFill/>
          <a:ln>
            <a:solidFill>
              <a:schemeClr val="bg1"/>
            </a:solidFill>
          </a:ln>
        </p:spPr>
        <p:txBody>
          <a:bodyPr wrap="square">
            <a:normAutofit/>
          </a:bodyPr>
          <a:lstStyle/>
          <a:p>
            <a:r>
              <a:rPr lang="en-IN" dirty="0">
                <a:solidFill>
                  <a:schemeClr val="bg1"/>
                </a:solidFill>
                <a:latin typeface="Times New Roman" panose="02020603050405020304" pitchFamily="18" charset="0"/>
                <a:cs typeface="Times New Roman" panose="02020603050405020304" pitchFamily="18" charset="0"/>
              </a:rPr>
              <a:t>DENSENET 121</a:t>
            </a:r>
          </a:p>
        </p:txBody>
      </p:sp>
      <p:sp>
        <p:nvSpPr>
          <p:cNvPr id="3" name="Content Placeholder 2">
            <a:extLst>
              <a:ext uri="{FF2B5EF4-FFF2-40B4-BE49-F238E27FC236}">
                <a16:creationId xmlns:a16="http://schemas.microsoft.com/office/drawing/2014/main" id="{0D4449C4-1BE6-42E6-D280-023DEEF041F9}"/>
              </a:ext>
            </a:extLst>
          </p:cNvPr>
          <p:cNvSpPr>
            <a:spLocks noGrp="1"/>
          </p:cNvSpPr>
          <p:nvPr>
            <p:ph idx="1"/>
          </p:nvPr>
        </p:nvSpPr>
        <p:spPr>
          <a:xfrm>
            <a:off x="171450" y="1510749"/>
            <a:ext cx="7304953" cy="5068955"/>
          </a:xfrm>
        </p:spPr>
        <p:txBody>
          <a:bodyPr>
            <a:noAutofit/>
          </a:bodyPr>
          <a:lstStyle/>
          <a:p>
            <a:pPr marL="0" indent="0">
              <a:lnSpc>
                <a:spcPct val="90000"/>
              </a:lnSpc>
              <a:buNone/>
            </a:pPr>
            <a:r>
              <a:rPr lang="en-US" sz="1400" dirty="0">
                <a:solidFill>
                  <a:schemeClr val="bg1"/>
                </a:solidFill>
                <a:latin typeface="Times New Roman" panose="02020603050405020304" pitchFamily="18" charset="0"/>
                <a:cs typeface="Times New Roman" panose="02020603050405020304" pitchFamily="18" charset="0"/>
              </a:rPr>
              <a:t>DenseNet-121 is a convolutional neural network architecture known for its dense connectivity pattern, where each layer is connected to every other layer in a feed-forward fashion. This connectivity facilitates feature reuse and enhances gradient flow throughout the network. Key features of DenseNet-121 include:</a:t>
            </a:r>
          </a:p>
          <a:p>
            <a:pPr>
              <a:lnSpc>
                <a:spcPct val="90000"/>
              </a:lnSpc>
              <a:buFont typeface="Wingdings" panose="05000000000000000000" pitchFamily="2" charset="2"/>
              <a:buChar char="Ø"/>
            </a:pPr>
            <a:r>
              <a:rPr lang="en-US" sz="1400" dirty="0">
                <a:solidFill>
                  <a:schemeClr val="bg1"/>
                </a:solidFill>
                <a:latin typeface="Times New Roman" panose="02020603050405020304" pitchFamily="18" charset="0"/>
                <a:cs typeface="Times New Roman" panose="02020603050405020304" pitchFamily="18" charset="0"/>
              </a:rPr>
              <a:t>Dense Blocks: DenseNet-121 consists of multiple dense blocks, where each dense block contains a series of densely connected convolutional layers. Within each dense block, feature maps from all preceding layers are concatenated and passed as inputs to subsequent layers.</a:t>
            </a:r>
          </a:p>
          <a:p>
            <a:pPr>
              <a:lnSpc>
                <a:spcPct val="90000"/>
              </a:lnSpc>
              <a:buFont typeface="Wingdings" panose="05000000000000000000" pitchFamily="2" charset="2"/>
              <a:buChar char="Ø"/>
            </a:pPr>
            <a:r>
              <a:rPr lang="en-US" sz="1400" dirty="0">
                <a:solidFill>
                  <a:schemeClr val="bg1"/>
                </a:solidFill>
                <a:latin typeface="Times New Roman" panose="02020603050405020304" pitchFamily="18" charset="0"/>
                <a:cs typeface="Times New Roman" panose="02020603050405020304" pitchFamily="18" charset="0"/>
              </a:rPr>
              <a:t>Transition Layers: Between dense blocks, transition layers are inserted to control the growth of feature maps and reduce the computational complexity of the network. Transition layers typically include a combination of convolutional and pooling operations to </a:t>
            </a:r>
            <a:r>
              <a:rPr lang="en-US" sz="1400" dirty="0" err="1">
                <a:solidFill>
                  <a:schemeClr val="bg1"/>
                </a:solidFill>
                <a:latin typeface="Times New Roman" panose="02020603050405020304" pitchFamily="18" charset="0"/>
                <a:cs typeface="Times New Roman" panose="02020603050405020304" pitchFamily="18" charset="0"/>
              </a:rPr>
              <a:t>downsample</a:t>
            </a:r>
            <a:r>
              <a:rPr lang="en-US" sz="1400" dirty="0">
                <a:solidFill>
                  <a:schemeClr val="bg1"/>
                </a:solidFill>
                <a:latin typeface="Times New Roman" panose="02020603050405020304" pitchFamily="18" charset="0"/>
                <a:cs typeface="Times New Roman" panose="02020603050405020304" pitchFamily="18" charset="0"/>
              </a:rPr>
              <a:t> the feature maps and adjust the number of channels.</a:t>
            </a:r>
          </a:p>
          <a:p>
            <a:pPr>
              <a:lnSpc>
                <a:spcPct val="90000"/>
              </a:lnSpc>
              <a:buFont typeface="Wingdings" panose="05000000000000000000" pitchFamily="2" charset="2"/>
              <a:buChar char="Ø"/>
            </a:pPr>
            <a:r>
              <a:rPr lang="en-US" sz="1400" dirty="0">
                <a:solidFill>
                  <a:schemeClr val="bg1"/>
                </a:solidFill>
                <a:latin typeface="Times New Roman" panose="02020603050405020304" pitchFamily="18" charset="0"/>
                <a:cs typeface="Times New Roman" panose="02020603050405020304" pitchFamily="18" charset="0"/>
              </a:rPr>
              <a:t>Bottleneck Layers: Bottleneck layers, usually 1x1 convolutional layers, are employed within dense blocks to reduce the number of input channels before the main convolution operation. This improves computational efficiency and parameter sharing.</a:t>
            </a:r>
          </a:p>
          <a:p>
            <a:pPr>
              <a:lnSpc>
                <a:spcPct val="90000"/>
              </a:lnSpc>
              <a:buFont typeface="Wingdings" panose="05000000000000000000" pitchFamily="2" charset="2"/>
              <a:buChar char="Ø"/>
            </a:pPr>
            <a:r>
              <a:rPr lang="en-US" sz="1400" dirty="0">
                <a:solidFill>
                  <a:schemeClr val="bg1"/>
                </a:solidFill>
                <a:latin typeface="Times New Roman" panose="02020603050405020304" pitchFamily="18" charset="0"/>
                <a:cs typeface="Times New Roman" panose="02020603050405020304" pitchFamily="18" charset="0"/>
              </a:rPr>
              <a:t>Global Average Pooling: At the end of the network, global average pooling is applied to aggregate spatial information across feature maps, resulting in a fixed-length vector representation of the entire input image. This vector is then fed into a fully connected layer or </a:t>
            </a:r>
            <a:r>
              <a:rPr lang="en-US" sz="1400" dirty="0" err="1">
                <a:solidFill>
                  <a:schemeClr val="bg1"/>
                </a:solidFill>
                <a:latin typeface="Times New Roman" panose="02020603050405020304" pitchFamily="18" charset="0"/>
                <a:cs typeface="Times New Roman" panose="02020603050405020304" pitchFamily="18" charset="0"/>
              </a:rPr>
              <a:t>softmax</a:t>
            </a:r>
            <a:r>
              <a:rPr lang="en-US" sz="1400" dirty="0">
                <a:solidFill>
                  <a:schemeClr val="bg1"/>
                </a:solidFill>
                <a:latin typeface="Times New Roman" panose="02020603050405020304" pitchFamily="18" charset="0"/>
                <a:cs typeface="Times New Roman" panose="02020603050405020304" pitchFamily="18" charset="0"/>
              </a:rPr>
              <a:t> layer for classification.</a:t>
            </a:r>
          </a:p>
          <a:p>
            <a:pPr>
              <a:lnSpc>
                <a:spcPct val="90000"/>
              </a:lnSpc>
              <a:buFont typeface="Wingdings" panose="05000000000000000000" pitchFamily="2" charset="2"/>
              <a:buChar char="Ø"/>
            </a:pPr>
            <a:r>
              <a:rPr lang="en-US" sz="1400" dirty="0">
                <a:solidFill>
                  <a:schemeClr val="bg1"/>
                </a:solidFill>
                <a:latin typeface="Times New Roman" panose="02020603050405020304" pitchFamily="18" charset="0"/>
                <a:cs typeface="Times New Roman" panose="02020603050405020304" pitchFamily="18" charset="0"/>
              </a:rPr>
              <a:t>Dropout: Dropout regularization may be applied to mitigate overfitting by randomly setting a fraction of input units to zero during training, encouraging the network to learn more robust features and preventing co-adaptation of neurons.</a:t>
            </a:r>
            <a:endParaRPr lang="en-IN" sz="1400"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diagram of a block diagram&#10;&#10;Description automatically generated">
            <a:extLst>
              <a:ext uri="{FF2B5EF4-FFF2-40B4-BE49-F238E27FC236}">
                <a16:creationId xmlns:a16="http://schemas.microsoft.com/office/drawing/2014/main" id="{4C3CECE4-611A-A641-46E0-A699A291E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6101" y="1967707"/>
            <a:ext cx="4193361" cy="2694234"/>
          </a:xfrm>
          <a:prstGeom prst="rect">
            <a:avLst/>
          </a:prstGeom>
        </p:spPr>
      </p:pic>
    </p:spTree>
    <p:extLst>
      <p:ext uri="{BB962C8B-B14F-4D97-AF65-F5344CB8AC3E}">
        <p14:creationId xmlns:p14="http://schemas.microsoft.com/office/powerpoint/2010/main" val="1381348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DA6D12-B951-C7A9-0E6C-EEC2A3087806}"/>
              </a:ext>
            </a:extLst>
          </p:cNvPr>
          <p:cNvSpPr>
            <a:spLocks noGrp="1"/>
          </p:cNvSpPr>
          <p:nvPr>
            <p:ph type="title"/>
          </p:nvPr>
        </p:nvSpPr>
        <p:spPr>
          <a:xfrm>
            <a:off x="643466" y="243841"/>
            <a:ext cx="6242719" cy="1249679"/>
          </a:xfrm>
          <a:noFill/>
          <a:ln>
            <a:solidFill>
              <a:schemeClr val="bg1"/>
            </a:solidFill>
          </a:ln>
        </p:spPr>
        <p:txBody>
          <a:bodyPr wrap="square">
            <a:normAutofit/>
          </a:bodyPr>
          <a:lstStyle/>
          <a:p>
            <a:r>
              <a:rPr lang="en-US" dirty="0">
                <a:solidFill>
                  <a:schemeClr val="bg1"/>
                </a:solidFill>
                <a:latin typeface="Times New Roman" panose="02020603050405020304" pitchFamily="18" charset="0"/>
                <a:cs typeface="Times New Roman" panose="02020603050405020304" pitchFamily="18" charset="0"/>
              </a:rPr>
              <a:t>DenseNet-201</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224E08D-BC63-7DC2-12FA-55F84290CE3B}"/>
              </a:ext>
            </a:extLst>
          </p:cNvPr>
          <p:cNvSpPr>
            <a:spLocks noGrp="1"/>
          </p:cNvSpPr>
          <p:nvPr>
            <p:ph idx="1"/>
          </p:nvPr>
        </p:nvSpPr>
        <p:spPr>
          <a:xfrm>
            <a:off x="151546" y="1737361"/>
            <a:ext cx="7324857" cy="5257799"/>
          </a:xfrm>
        </p:spPr>
        <p:txBody>
          <a:bodyPr>
            <a:noAutofit/>
          </a:bodyPr>
          <a:lstStyle/>
          <a:p>
            <a:pPr marL="0" indent="0">
              <a:lnSpc>
                <a:spcPct val="90000"/>
              </a:lnSpc>
              <a:buNone/>
            </a:pPr>
            <a:r>
              <a:rPr lang="en-US" sz="1400" dirty="0">
                <a:solidFill>
                  <a:schemeClr val="bg1"/>
                </a:solidFill>
                <a:latin typeface="Times New Roman" panose="02020603050405020304" pitchFamily="18" charset="0"/>
                <a:cs typeface="Times New Roman" panose="02020603050405020304" pitchFamily="18" charset="0"/>
              </a:rPr>
              <a:t>DenseNet-201 consists of multiple dense blocks interleaved with transition </a:t>
            </a:r>
            <a:r>
              <a:rPr lang="en-US" sz="1400" dirty="0" err="1">
                <a:solidFill>
                  <a:schemeClr val="bg1"/>
                </a:solidFill>
                <a:latin typeface="Times New Roman" panose="02020603050405020304" pitchFamily="18" charset="0"/>
                <a:cs typeface="Times New Roman" panose="02020603050405020304" pitchFamily="18" charset="0"/>
              </a:rPr>
              <a:t>layers.Each</a:t>
            </a:r>
            <a:r>
              <a:rPr lang="en-US" sz="1400" dirty="0">
                <a:solidFill>
                  <a:schemeClr val="bg1"/>
                </a:solidFill>
                <a:latin typeface="Times New Roman" panose="02020603050405020304" pitchFamily="18" charset="0"/>
                <a:cs typeface="Times New Roman" panose="02020603050405020304" pitchFamily="18" charset="0"/>
              </a:rPr>
              <a:t> dense block contains a series of densely connected convolutional </a:t>
            </a:r>
            <a:r>
              <a:rPr lang="en-US" sz="1400" dirty="0" err="1">
                <a:solidFill>
                  <a:schemeClr val="bg1"/>
                </a:solidFill>
                <a:latin typeface="Times New Roman" panose="02020603050405020304" pitchFamily="18" charset="0"/>
                <a:cs typeface="Times New Roman" panose="02020603050405020304" pitchFamily="18" charset="0"/>
              </a:rPr>
              <a:t>layers.Transition</a:t>
            </a:r>
            <a:r>
              <a:rPr lang="en-US" sz="1400" dirty="0">
                <a:solidFill>
                  <a:schemeClr val="bg1"/>
                </a:solidFill>
                <a:latin typeface="Times New Roman" panose="02020603050405020304" pitchFamily="18" charset="0"/>
                <a:cs typeface="Times New Roman" panose="02020603050405020304" pitchFamily="18" charset="0"/>
              </a:rPr>
              <a:t> layers are used to control the growth of feature maps and reduce the computational complexity of the network by employing convolutional layers followed by average pooling to </a:t>
            </a:r>
            <a:r>
              <a:rPr lang="en-US" sz="1400" dirty="0" err="1">
                <a:solidFill>
                  <a:schemeClr val="bg1"/>
                </a:solidFill>
                <a:latin typeface="Times New Roman" panose="02020603050405020304" pitchFamily="18" charset="0"/>
                <a:cs typeface="Times New Roman" panose="02020603050405020304" pitchFamily="18" charset="0"/>
              </a:rPr>
              <a:t>downsample</a:t>
            </a:r>
            <a:r>
              <a:rPr lang="en-US" sz="1400" dirty="0">
                <a:solidFill>
                  <a:schemeClr val="bg1"/>
                </a:solidFill>
                <a:latin typeface="Times New Roman" panose="02020603050405020304" pitchFamily="18" charset="0"/>
                <a:cs typeface="Times New Roman" panose="02020603050405020304" pitchFamily="18" charset="0"/>
              </a:rPr>
              <a:t> the feature maps</a:t>
            </a:r>
          </a:p>
          <a:p>
            <a:pPr marL="0" indent="0">
              <a:lnSpc>
                <a:spcPct val="90000"/>
              </a:lnSpc>
              <a:buNone/>
            </a:pPr>
            <a:r>
              <a:rPr lang="en-US" sz="1400" dirty="0">
                <a:solidFill>
                  <a:schemeClr val="bg1"/>
                </a:solidFill>
                <a:latin typeface="Times New Roman" panose="02020603050405020304" pitchFamily="18" charset="0"/>
                <a:cs typeface="Times New Roman" panose="02020603050405020304" pitchFamily="18" charset="0"/>
              </a:rPr>
              <a:t>.Key Components:</a:t>
            </a:r>
          </a:p>
          <a:p>
            <a:pPr>
              <a:lnSpc>
                <a:spcPct val="90000"/>
              </a:lnSpc>
              <a:buFont typeface="Wingdings" panose="05000000000000000000" pitchFamily="2" charset="2"/>
              <a:buChar char="Ø"/>
            </a:pPr>
            <a:r>
              <a:rPr lang="en-US" sz="1400" dirty="0">
                <a:solidFill>
                  <a:schemeClr val="bg1"/>
                </a:solidFill>
                <a:latin typeface="Times New Roman" panose="02020603050405020304" pitchFamily="18" charset="0"/>
                <a:cs typeface="Times New Roman" panose="02020603050405020304" pitchFamily="18" charset="0"/>
              </a:rPr>
              <a:t>Bottleneck </a:t>
            </a:r>
            <a:r>
              <a:rPr lang="en-US" sz="1400" dirty="0" err="1">
                <a:solidFill>
                  <a:schemeClr val="bg1"/>
                </a:solidFill>
                <a:latin typeface="Times New Roman" panose="02020603050405020304" pitchFamily="18" charset="0"/>
                <a:cs typeface="Times New Roman" panose="02020603050405020304" pitchFamily="18" charset="0"/>
              </a:rPr>
              <a:t>Layers:Bottleneck</a:t>
            </a:r>
            <a:r>
              <a:rPr lang="en-US" sz="1400" dirty="0">
                <a:solidFill>
                  <a:schemeClr val="bg1"/>
                </a:solidFill>
                <a:latin typeface="Times New Roman" panose="02020603050405020304" pitchFamily="18" charset="0"/>
                <a:cs typeface="Times New Roman" panose="02020603050405020304" pitchFamily="18" charset="0"/>
              </a:rPr>
              <a:t> layers, typically 1x1 convolutional layers, are employed within dense blocks to reduce the number of input channels before the main convolution operation, improving computational efficiency.</a:t>
            </a:r>
          </a:p>
          <a:p>
            <a:pPr>
              <a:lnSpc>
                <a:spcPct val="90000"/>
              </a:lnSpc>
              <a:buFont typeface="Wingdings" panose="05000000000000000000" pitchFamily="2" charset="2"/>
              <a:buChar char="Ø"/>
            </a:pPr>
            <a:r>
              <a:rPr lang="en-US" sz="1400" dirty="0">
                <a:solidFill>
                  <a:schemeClr val="bg1"/>
                </a:solidFill>
                <a:latin typeface="Times New Roman" panose="02020603050405020304" pitchFamily="18" charset="0"/>
                <a:cs typeface="Times New Roman" panose="02020603050405020304" pitchFamily="18" charset="0"/>
              </a:rPr>
              <a:t>Growth </a:t>
            </a:r>
            <a:r>
              <a:rPr lang="en-US" sz="1400" dirty="0" err="1">
                <a:solidFill>
                  <a:schemeClr val="bg1"/>
                </a:solidFill>
                <a:latin typeface="Times New Roman" panose="02020603050405020304" pitchFamily="18" charset="0"/>
                <a:cs typeface="Times New Roman" panose="02020603050405020304" pitchFamily="18" charset="0"/>
              </a:rPr>
              <a:t>Rate:The</a:t>
            </a:r>
            <a:r>
              <a:rPr lang="en-US" sz="1400" dirty="0">
                <a:solidFill>
                  <a:schemeClr val="bg1"/>
                </a:solidFill>
                <a:latin typeface="Times New Roman" panose="02020603050405020304" pitchFamily="18" charset="0"/>
                <a:cs typeface="Times New Roman" panose="02020603050405020304" pitchFamily="18" charset="0"/>
              </a:rPr>
              <a:t> growth rate parameter determines the number of feature maps generated by each layer within a dense block.densenet201:DenseNet-201 usually uses a higher growth rate compared to earlier versions, allowing for more feature maps to be generated at each layer.</a:t>
            </a:r>
          </a:p>
          <a:p>
            <a:pPr>
              <a:lnSpc>
                <a:spcPct val="90000"/>
              </a:lnSpc>
              <a:buFont typeface="Wingdings" panose="05000000000000000000" pitchFamily="2" charset="2"/>
              <a:buChar char="Ø"/>
            </a:pPr>
            <a:r>
              <a:rPr lang="en-US" sz="1400" dirty="0">
                <a:solidFill>
                  <a:schemeClr val="bg1"/>
                </a:solidFill>
                <a:latin typeface="Times New Roman" panose="02020603050405020304" pitchFamily="18" charset="0"/>
                <a:cs typeface="Times New Roman" panose="02020603050405020304" pitchFamily="18" charset="0"/>
              </a:rPr>
              <a:t>Global Average </a:t>
            </a:r>
            <a:r>
              <a:rPr lang="en-US" sz="1400" dirty="0" err="1">
                <a:solidFill>
                  <a:schemeClr val="bg1"/>
                </a:solidFill>
                <a:latin typeface="Times New Roman" panose="02020603050405020304" pitchFamily="18" charset="0"/>
                <a:cs typeface="Times New Roman" panose="02020603050405020304" pitchFamily="18" charset="0"/>
              </a:rPr>
              <a:t>Pooling:At</a:t>
            </a:r>
            <a:r>
              <a:rPr lang="en-US" sz="1400" dirty="0">
                <a:solidFill>
                  <a:schemeClr val="bg1"/>
                </a:solidFill>
                <a:latin typeface="Times New Roman" panose="02020603050405020304" pitchFamily="18" charset="0"/>
                <a:cs typeface="Times New Roman" panose="02020603050405020304" pitchFamily="18" charset="0"/>
              </a:rPr>
              <a:t> the end of the network, global average pooling is applied to aggregate spatial information across feature maps, producing a fixed-length vector representation of the entire input </a:t>
            </a:r>
            <a:r>
              <a:rPr lang="en-US" sz="1400" dirty="0" err="1">
                <a:solidFill>
                  <a:schemeClr val="bg1"/>
                </a:solidFill>
                <a:latin typeface="Times New Roman" panose="02020603050405020304" pitchFamily="18" charset="0"/>
                <a:cs typeface="Times New Roman" panose="02020603050405020304" pitchFamily="18" charset="0"/>
              </a:rPr>
              <a:t>image.This</a:t>
            </a:r>
            <a:r>
              <a:rPr lang="en-US" sz="1400" dirty="0">
                <a:solidFill>
                  <a:schemeClr val="bg1"/>
                </a:solidFill>
                <a:latin typeface="Times New Roman" panose="02020603050405020304" pitchFamily="18" charset="0"/>
                <a:cs typeface="Times New Roman" panose="02020603050405020304" pitchFamily="18" charset="0"/>
              </a:rPr>
              <a:t> vector is then fed into a fully connected layer or </a:t>
            </a:r>
            <a:r>
              <a:rPr lang="en-US" sz="1400" dirty="0" err="1">
                <a:solidFill>
                  <a:schemeClr val="bg1"/>
                </a:solidFill>
                <a:latin typeface="Times New Roman" panose="02020603050405020304" pitchFamily="18" charset="0"/>
                <a:cs typeface="Times New Roman" panose="02020603050405020304" pitchFamily="18" charset="0"/>
              </a:rPr>
              <a:t>softmax</a:t>
            </a:r>
            <a:r>
              <a:rPr lang="en-US" sz="1400" dirty="0">
                <a:solidFill>
                  <a:schemeClr val="bg1"/>
                </a:solidFill>
                <a:latin typeface="Times New Roman" panose="02020603050405020304" pitchFamily="18" charset="0"/>
                <a:cs typeface="Times New Roman" panose="02020603050405020304" pitchFamily="18" charset="0"/>
              </a:rPr>
              <a:t> layer for classification.</a:t>
            </a:r>
          </a:p>
          <a:p>
            <a:pPr>
              <a:lnSpc>
                <a:spcPct val="90000"/>
              </a:lnSpc>
              <a:buFont typeface="Wingdings" panose="05000000000000000000" pitchFamily="2" charset="2"/>
              <a:buChar char="Ø"/>
            </a:pPr>
            <a:r>
              <a:rPr lang="en-US" sz="1400" dirty="0" err="1">
                <a:solidFill>
                  <a:schemeClr val="bg1"/>
                </a:solidFill>
                <a:latin typeface="Times New Roman" panose="02020603050405020304" pitchFamily="18" charset="0"/>
                <a:cs typeface="Times New Roman" panose="02020603050405020304" pitchFamily="18" charset="0"/>
              </a:rPr>
              <a:t>Regularization:Dropout</a:t>
            </a:r>
            <a:r>
              <a:rPr lang="en-US" sz="1400" dirty="0">
                <a:solidFill>
                  <a:schemeClr val="bg1"/>
                </a:solidFill>
                <a:latin typeface="Times New Roman" panose="02020603050405020304" pitchFamily="18" charset="0"/>
                <a:cs typeface="Times New Roman" panose="02020603050405020304" pitchFamily="18" charset="0"/>
              </a:rPr>
              <a:t> regularization may be applied to mitigate overfitting by randomly setting a fraction of input units to zero during training, forcing the network to learn more robust features.</a:t>
            </a:r>
          </a:p>
          <a:p>
            <a:pPr>
              <a:lnSpc>
                <a:spcPct val="90000"/>
              </a:lnSpc>
              <a:buFont typeface="Wingdings" panose="05000000000000000000" pitchFamily="2" charset="2"/>
              <a:buChar char="Ø"/>
            </a:pPr>
            <a:r>
              <a:rPr lang="en-US" sz="1400" dirty="0">
                <a:solidFill>
                  <a:schemeClr val="bg1"/>
                </a:solidFill>
                <a:latin typeface="Times New Roman" panose="02020603050405020304" pitchFamily="18" charset="0"/>
                <a:cs typeface="Times New Roman" panose="02020603050405020304" pitchFamily="18" charset="0"/>
              </a:rPr>
              <a:t>Batch </a:t>
            </a:r>
            <a:r>
              <a:rPr lang="en-US" sz="1400" dirty="0" err="1">
                <a:solidFill>
                  <a:schemeClr val="bg1"/>
                </a:solidFill>
                <a:latin typeface="Times New Roman" panose="02020603050405020304" pitchFamily="18" charset="0"/>
                <a:cs typeface="Times New Roman" panose="02020603050405020304" pitchFamily="18" charset="0"/>
              </a:rPr>
              <a:t>Normalization:Batch</a:t>
            </a:r>
            <a:r>
              <a:rPr lang="en-US" sz="1400" dirty="0">
                <a:solidFill>
                  <a:schemeClr val="bg1"/>
                </a:solidFill>
                <a:latin typeface="Times New Roman" panose="02020603050405020304" pitchFamily="18" charset="0"/>
                <a:cs typeface="Times New Roman" panose="02020603050405020304" pitchFamily="18" charset="0"/>
              </a:rPr>
              <a:t> normalization is used to stabilize and accelerate the training process by normalizing the activations of each layer, mitigating issues such as vanishing or exploding gradients.</a:t>
            </a:r>
            <a:endParaRPr lang="en-IN" sz="1400" dirty="0">
              <a:solidFill>
                <a:schemeClr val="bg1"/>
              </a:solidFill>
              <a:latin typeface="Times New Roman" panose="02020603050405020304" pitchFamily="18" charset="0"/>
              <a:cs typeface="Times New Roman" panose="02020603050405020304" pitchFamily="18" charset="0"/>
            </a:endParaRPr>
          </a:p>
        </p:txBody>
      </p:sp>
      <p:pic>
        <p:nvPicPr>
          <p:cNvPr id="5" name="Picture 4" descr="A diagram of a diagram of different colored rectangles&#10;&#10;Description automatically generated">
            <a:extLst>
              <a:ext uri="{FF2B5EF4-FFF2-40B4-BE49-F238E27FC236}">
                <a16:creationId xmlns:a16="http://schemas.microsoft.com/office/drawing/2014/main" id="{3D0FD2B0-EBCB-1B27-D7A5-F94234DC6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198" y="2127105"/>
            <a:ext cx="4014934" cy="2294993"/>
          </a:xfrm>
          <a:prstGeom prst="rect">
            <a:avLst/>
          </a:prstGeom>
        </p:spPr>
      </p:pic>
    </p:spTree>
    <p:extLst>
      <p:ext uri="{BB962C8B-B14F-4D97-AF65-F5344CB8AC3E}">
        <p14:creationId xmlns:p14="http://schemas.microsoft.com/office/powerpoint/2010/main" val="482473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D3AF8A-9A2F-442D-49AB-6A4853AF5A17}"/>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sz="2400">
                <a:solidFill>
                  <a:schemeClr val="bg1"/>
                </a:solidFill>
              </a:rPr>
              <a:t>Classification of Diabetic Retinopathy(DR)</a:t>
            </a:r>
            <a:endParaRPr lang="en-IN" sz="2400">
              <a:solidFill>
                <a:schemeClr val="bg1"/>
              </a:solidFill>
            </a:endParaRPr>
          </a:p>
        </p:txBody>
      </p:sp>
      <p:sp>
        <p:nvSpPr>
          <p:cNvPr id="3" name="Content Placeholder 2">
            <a:extLst>
              <a:ext uri="{FF2B5EF4-FFF2-40B4-BE49-F238E27FC236}">
                <a16:creationId xmlns:a16="http://schemas.microsoft.com/office/drawing/2014/main" id="{5E8953BB-E5E3-3551-DC0A-B942BD6376A4}"/>
              </a:ext>
            </a:extLst>
          </p:cNvPr>
          <p:cNvSpPr>
            <a:spLocks noGrp="1"/>
          </p:cNvSpPr>
          <p:nvPr>
            <p:ph idx="1"/>
          </p:nvPr>
        </p:nvSpPr>
        <p:spPr>
          <a:xfrm>
            <a:off x="643468" y="2638044"/>
            <a:ext cx="3363974" cy="3415622"/>
          </a:xfrm>
        </p:spPr>
        <p:txBody>
          <a:bodyPr>
            <a:normAutofit/>
          </a:bodyPr>
          <a:lstStyle/>
          <a:p>
            <a:pPr marL="0" indent="0">
              <a:lnSpc>
                <a:spcPct val="90000"/>
              </a:lnSpc>
              <a:buNone/>
            </a:pPr>
            <a:r>
              <a:rPr lang="en-US" sz="1400" b="1" dirty="0">
                <a:solidFill>
                  <a:schemeClr val="bg1"/>
                </a:solidFill>
              </a:rPr>
              <a:t>1.  Proliferative Retinopathy(PR):</a:t>
            </a:r>
          </a:p>
          <a:p>
            <a:pPr>
              <a:lnSpc>
                <a:spcPct val="90000"/>
              </a:lnSpc>
            </a:pPr>
            <a:r>
              <a:rPr lang="en-US" sz="1400" dirty="0">
                <a:solidFill>
                  <a:schemeClr val="bg1"/>
                </a:solidFill>
              </a:rPr>
              <a:t>This is an advanced stage where abnormal blood vessels grow in the retina.</a:t>
            </a:r>
          </a:p>
          <a:p>
            <a:pPr>
              <a:lnSpc>
                <a:spcPct val="90000"/>
              </a:lnSpc>
            </a:pPr>
            <a:r>
              <a:rPr lang="en-US" sz="1400" dirty="0">
                <a:solidFill>
                  <a:schemeClr val="bg1"/>
                </a:solidFill>
              </a:rPr>
              <a:t>Can lead to bleeding, scarring, and retinal detachment.</a:t>
            </a:r>
          </a:p>
          <a:p>
            <a:pPr marL="0" indent="0">
              <a:lnSpc>
                <a:spcPct val="90000"/>
              </a:lnSpc>
              <a:buNone/>
            </a:pPr>
            <a:r>
              <a:rPr lang="en-US" sz="1400" b="1" dirty="0">
                <a:solidFill>
                  <a:schemeClr val="bg1"/>
                </a:solidFill>
              </a:rPr>
              <a:t>2.  Non-Proliferative Retinopathy (NPR):</a:t>
            </a:r>
          </a:p>
          <a:p>
            <a:pPr>
              <a:lnSpc>
                <a:spcPct val="90000"/>
              </a:lnSpc>
            </a:pPr>
            <a:r>
              <a:rPr lang="en-US" sz="1400" dirty="0">
                <a:solidFill>
                  <a:schemeClr val="bg1"/>
                </a:solidFill>
              </a:rPr>
              <a:t>Early stage characterized by weakened blood vessels, microaneurysms, and retinal bleeding.</a:t>
            </a:r>
          </a:p>
          <a:p>
            <a:pPr>
              <a:lnSpc>
                <a:spcPct val="90000"/>
              </a:lnSpc>
            </a:pPr>
            <a:r>
              <a:rPr lang="en-US" sz="1400" dirty="0">
                <a:solidFill>
                  <a:schemeClr val="bg1"/>
                </a:solidFill>
              </a:rPr>
              <a:t>Divided into mild, moderate, and severe stages based on the severity of changes.</a:t>
            </a:r>
          </a:p>
          <a:p>
            <a:pPr marL="0" indent="0">
              <a:lnSpc>
                <a:spcPct val="90000"/>
              </a:lnSpc>
              <a:buNone/>
            </a:pPr>
            <a:endParaRPr lang="en-IN" sz="1400" dirty="0">
              <a:solidFill>
                <a:schemeClr val="bg1"/>
              </a:solidFill>
            </a:endParaRPr>
          </a:p>
        </p:txBody>
      </p:sp>
      <p:pic>
        <p:nvPicPr>
          <p:cNvPr id="7" name="Picture 6" descr="Diagram of diabetic retinopathy and the eyeball&#10;&#10;Description automatically generated">
            <a:extLst>
              <a:ext uri="{FF2B5EF4-FFF2-40B4-BE49-F238E27FC236}">
                <a16:creationId xmlns:a16="http://schemas.microsoft.com/office/drawing/2014/main" id="{D5C50380-7EB1-2B6F-0E4E-C56A12D9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780" y="643467"/>
            <a:ext cx="4368735" cy="5410199"/>
          </a:xfrm>
          <a:prstGeom prst="rect">
            <a:avLst/>
          </a:prstGeom>
        </p:spPr>
      </p:pic>
    </p:spTree>
    <p:extLst>
      <p:ext uri="{BB962C8B-B14F-4D97-AF65-F5344CB8AC3E}">
        <p14:creationId xmlns:p14="http://schemas.microsoft.com/office/powerpoint/2010/main" val="1560521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3EA81EA-B10A-B392-6AB7-3D2919C3A201}"/>
              </a:ext>
            </a:extLst>
          </p:cNvPr>
          <p:cNvSpPr>
            <a:spLocks noGrp="1"/>
          </p:cNvSpPr>
          <p:nvPr>
            <p:ph type="title"/>
          </p:nvPr>
        </p:nvSpPr>
        <p:spPr>
          <a:xfrm>
            <a:off x="643466" y="643467"/>
            <a:ext cx="6119941" cy="970786"/>
          </a:xfrm>
          <a:noFill/>
          <a:ln>
            <a:solidFill>
              <a:schemeClr val="bg1"/>
            </a:solidFill>
          </a:ln>
        </p:spPr>
        <p:txBody>
          <a:bodyPr wrap="square">
            <a:normAutofit/>
          </a:bodyPr>
          <a:lstStyle/>
          <a:p>
            <a:r>
              <a:rPr lang="en-IN" dirty="0">
                <a:solidFill>
                  <a:schemeClr val="bg1"/>
                </a:solidFill>
                <a:latin typeface="Times New Roman" panose="02020603050405020304" pitchFamily="18" charset="0"/>
                <a:cs typeface="Times New Roman" panose="02020603050405020304" pitchFamily="18" charset="0"/>
              </a:rPr>
              <a:t>GAUSSIAN PREPROCESSING</a:t>
            </a:r>
          </a:p>
        </p:txBody>
      </p:sp>
      <p:sp>
        <p:nvSpPr>
          <p:cNvPr id="3" name="Content Placeholder 2">
            <a:extLst>
              <a:ext uri="{FF2B5EF4-FFF2-40B4-BE49-F238E27FC236}">
                <a16:creationId xmlns:a16="http://schemas.microsoft.com/office/drawing/2014/main" id="{3BD33A36-8770-17AB-32B4-C95A536162E8}"/>
              </a:ext>
            </a:extLst>
          </p:cNvPr>
          <p:cNvSpPr>
            <a:spLocks noGrp="1"/>
          </p:cNvSpPr>
          <p:nvPr>
            <p:ph idx="1"/>
          </p:nvPr>
        </p:nvSpPr>
        <p:spPr>
          <a:xfrm>
            <a:off x="643467" y="1797269"/>
            <a:ext cx="6242716" cy="4256397"/>
          </a:xfrm>
        </p:spPr>
        <p:txBody>
          <a:bodyPr>
            <a:noAutofit/>
          </a:bodyPr>
          <a:lstStyle/>
          <a:p>
            <a:pPr marL="0" indent="0">
              <a:lnSpc>
                <a:spcPct val="90000"/>
              </a:lnSpc>
              <a:buNone/>
            </a:pPr>
            <a:r>
              <a:rPr lang="en-US" dirty="0">
                <a:solidFill>
                  <a:schemeClr val="bg1"/>
                </a:solidFill>
                <a:latin typeface="Times New Roman" panose="02020603050405020304" pitchFamily="18" charset="0"/>
                <a:cs typeface="Times New Roman" panose="02020603050405020304" pitchFamily="18" charset="0"/>
              </a:rPr>
              <a:t>Gaussian preprocessing, also known as Gaussian normalization or standardization, is a data preprocessing technique commonly used in machine learning to rescale the features of a dataset to have a mean of zero and a standard deviation of one, following a Gaussian (normal) distribution.</a:t>
            </a:r>
          </a:p>
          <a:p>
            <a:pPr>
              <a:lnSpc>
                <a:spcPct val="9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Compute Mean and Standard Deviation: For each feature (or column) in the dataset, calculate its mean and standard deviation across all samples in the dataset.</a:t>
            </a:r>
          </a:p>
          <a:p>
            <a:pPr>
              <a:lnSpc>
                <a:spcPct val="9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Normalize Features: Subtract the mean of each feature from all values in that feature, and then divide by the standard deviation. This process ensures that each feature has a mean of zero and a standard deviation of one.</a:t>
            </a:r>
          </a:p>
        </p:txBody>
      </p:sp>
      <p:pic>
        <p:nvPicPr>
          <p:cNvPr id="5" name="Picture 4" descr="A black and white diagram&#10;&#10;Description automatically generated">
            <a:extLst>
              <a:ext uri="{FF2B5EF4-FFF2-40B4-BE49-F238E27FC236}">
                <a16:creationId xmlns:a16="http://schemas.microsoft.com/office/drawing/2014/main" id="{9407B43A-4202-82FC-9F13-971CB9DFB9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650619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3DCC-04C8-8B2E-362B-72717CA69662}"/>
              </a:ext>
            </a:extLst>
          </p:cNvPr>
          <p:cNvSpPr>
            <a:spLocks noGrp="1"/>
          </p:cNvSpPr>
          <p:nvPr>
            <p:ph type="title"/>
          </p:nvPr>
        </p:nvSpPr>
        <p:spPr>
          <a:xfrm>
            <a:off x="2231136" y="964692"/>
            <a:ext cx="7729728" cy="1188720"/>
          </a:xfrm>
          <a:solidFill>
            <a:srgbClr val="FFFFFF">
              <a:alpha val="80000"/>
            </a:srgbClr>
          </a:solidFill>
          <a:ln>
            <a:solidFill>
              <a:schemeClr val="bg1">
                <a:lumMod val="85000"/>
                <a:lumOff val="15000"/>
              </a:schemeClr>
            </a:solidFill>
          </a:ln>
        </p:spPr>
        <p:txBody>
          <a:bodyPr>
            <a:normAutofit/>
          </a:bodyPr>
          <a:lstStyle/>
          <a:p>
            <a:r>
              <a:rPr lang="en-IN" dirty="0">
                <a:solidFill>
                  <a:srgbClr val="1D1D1D"/>
                </a:solidFill>
                <a:latin typeface="Times New Roman" panose="02020603050405020304" pitchFamily="18" charset="0"/>
                <a:cs typeface="Times New Roman" panose="02020603050405020304" pitchFamily="18" charset="0"/>
              </a:rPr>
              <a:t>GAUSSIAN PREPROCESSING CODE</a:t>
            </a:r>
          </a:p>
        </p:txBody>
      </p:sp>
      <p:sp>
        <p:nvSpPr>
          <p:cNvPr id="3" name="Content Placeholder 2">
            <a:extLst>
              <a:ext uri="{FF2B5EF4-FFF2-40B4-BE49-F238E27FC236}">
                <a16:creationId xmlns:a16="http://schemas.microsoft.com/office/drawing/2014/main" id="{B79C072B-90F5-E26F-72E5-9F043C0DEDBE}"/>
              </a:ext>
            </a:extLst>
          </p:cNvPr>
          <p:cNvSpPr>
            <a:spLocks noGrp="1"/>
          </p:cNvSpPr>
          <p:nvPr>
            <p:ph idx="1"/>
          </p:nvPr>
        </p:nvSpPr>
        <p:spPr>
          <a:xfrm>
            <a:off x="2231136" y="2638044"/>
            <a:ext cx="7729728" cy="3101983"/>
          </a:xfrm>
        </p:spPr>
        <p:txBody>
          <a:bodyPr>
            <a:normAutofit/>
          </a:bodyPr>
          <a:lstStyle/>
          <a:p>
            <a:pPr marL="0" indent="0">
              <a:buNone/>
            </a:pPr>
            <a:r>
              <a:rPr lang="en-IN" dirty="0"/>
              <a:t># Define custom preprocessing function for Gaussian noise</a:t>
            </a:r>
          </a:p>
          <a:p>
            <a:pPr marL="0" indent="0">
              <a:buNone/>
            </a:pPr>
            <a:r>
              <a:rPr lang="en-IN" dirty="0"/>
              <a:t>def </a:t>
            </a:r>
            <a:r>
              <a:rPr lang="en-IN" dirty="0" err="1"/>
              <a:t>apply_gaussian_noise</a:t>
            </a:r>
            <a:r>
              <a:rPr lang="en-IN" dirty="0"/>
              <a:t>(image):    </a:t>
            </a:r>
          </a:p>
          <a:p>
            <a:pPr marL="0" indent="0">
              <a:buNone/>
            </a:pPr>
            <a:r>
              <a:rPr lang="en-IN" dirty="0"/>
              <a:t>	noise = </a:t>
            </a:r>
            <a:r>
              <a:rPr lang="en-IN" dirty="0" err="1"/>
              <a:t>np.random.normal</a:t>
            </a:r>
            <a:r>
              <a:rPr lang="en-IN" dirty="0"/>
              <a:t>(loc=0, scale=0.1, size=</a:t>
            </a:r>
            <a:r>
              <a:rPr lang="en-IN" dirty="0" err="1"/>
              <a:t>image.shape</a:t>
            </a:r>
            <a:r>
              <a:rPr lang="en-IN" dirty="0"/>
              <a:t>)   </a:t>
            </a:r>
          </a:p>
          <a:p>
            <a:pPr marL="0" indent="0">
              <a:buNone/>
            </a:pPr>
            <a:r>
              <a:rPr lang="en-IN" dirty="0"/>
              <a:t> 	return image + noise</a:t>
            </a:r>
          </a:p>
        </p:txBody>
      </p:sp>
    </p:spTree>
    <p:extLst>
      <p:ext uri="{BB962C8B-B14F-4D97-AF65-F5344CB8AC3E}">
        <p14:creationId xmlns:p14="http://schemas.microsoft.com/office/powerpoint/2010/main" val="1949528869"/>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01509-7123-F1E7-BA58-9F38E1A30588}"/>
              </a:ext>
            </a:extLst>
          </p:cNvPr>
          <p:cNvSpPr>
            <a:spLocks noGrp="1"/>
          </p:cNvSpPr>
          <p:nvPr>
            <p:ph type="title"/>
          </p:nvPr>
        </p:nvSpPr>
        <p:spPr>
          <a:xfrm>
            <a:off x="643467" y="643467"/>
            <a:ext cx="5899224" cy="775430"/>
          </a:xfrm>
          <a:noFill/>
          <a:ln>
            <a:solidFill>
              <a:schemeClr val="bg1"/>
            </a:solidFill>
          </a:ln>
        </p:spPr>
        <p:txBody>
          <a:bodyPr wrap="square">
            <a:normAutofit/>
          </a:bodyPr>
          <a:lstStyle/>
          <a:p>
            <a:r>
              <a:rPr lang="en-IN" dirty="0">
                <a:solidFill>
                  <a:schemeClr val="bg1"/>
                </a:solidFill>
                <a:latin typeface="Times New Roman" panose="02020603050405020304" pitchFamily="18" charset="0"/>
                <a:cs typeface="Times New Roman" panose="02020603050405020304" pitchFamily="18" charset="0"/>
              </a:rPr>
              <a:t>DATA AUGMENTATION</a:t>
            </a:r>
          </a:p>
        </p:txBody>
      </p:sp>
      <p:sp>
        <p:nvSpPr>
          <p:cNvPr id="20" name="Content Placeholder 2">
            <a:extLst>
              <a:ext uri="{FF2B5EF4-FFF2-40B4-BE49-F238E27FC236}">
                <a16:creationId xmlns:a16="http://schemas.microsoft.com/office/drawing/2014/main" id="{82D6F9E1-E534-4E6A-A9D1-344AB17A82A8}"/>
              </a:ext>
            </a:extLst>
          </p:cNvPr>
          <p:cNvSpPr>
            <a:spLocks noGrp="1"/>
          </p:cNvSpPr>
          <p:nvPr>
            <p:ph idx="1"/>
          </p:nvPr>
        </p:nvSpPr>
        <p:spPr>
          <a:xfrm>
            <a:off x="643467" y="1614253"/>
            <a:ext cx="6242715" cy="4439413"/>
          </a:xfrm>
        </p:spPr>
        <p:txBody>
          <a:bodyPr>
            <a:noAutofit/>
          </a:bodyPr>
          <a:lstStyle/>
          <a:p>
            <a:pPr marL="0" indent="0">
              <a:lnSpc>
                <a:spcPct val="90000"/>
              </a:lnSpc>
              <a:buNone/>
            </a:pPr>
            <a:r>
              <a:rPr lang="en-US" sz="1600" dirty="0">
                <a:solidFill>
                  <a:schemeClr val="bg1"/>
                </a:solidFill>
                <a:latin typeface="Times New Roman" panose="02020603050405020304" pitchFamily="18" charset="0"/>
                <a:cs typeface="Times New Roman" panose="02020603050405020304" pitchFamily="18" charset="0"/>
              </a:rPr>
              <a:t>Data augmentation is a technique used in machine learning and deep learning to artificially increase the size of a training dataset by applying various transformations to the existing data samples. These transformations create new variations of the original data, helping the model to generalize better and improve its performance.</a:t>
            </a:r>
          </a:p>
          <a:p>
            <a:pPr marL="0" indent="0">
              <a:lnSpc>
                <a:spcPct val="90000"/>
              </a:lnSpc>
              <a:buNone/>
            </a:pPr>
            <a:r>
              <a:rPr lang="en-US" sz="1600" dirty="0">
                <a:solidFill>
                  <a:schemeClr val="bg1"/>
                </a:solidFill>
                <a:latin typeface="Times New Roman" panose="02020603050405020304" pitchFamily="18" charset="0"/>
                <a:cs typeface="Times New Roman" panose="02020603050405020304" pitchFamily="18" charset="0"/>
              </a:rPr>
              <a:t>Some common data augmentation techniques for images are:	</a:t>
            </a:r>
          </a:p>
          <a:p>
            <a:pPr>
              <a:lnSpc>
                <a:spcPct val="90000"/>
              </a:lnSpc>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Rotation: Rotating the image by a certain angle.	</a:t>
            </a:r>
          </a:p>
          <a:p>
            <a:pPr>
              <a:lnSpc>
                <a:spcPct val="90000"/>
              </a:lnSpc>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Translation: Shifting the image horizontally or vertically.	</a:t>
            </a:r>
          </a:p>
          <a:p>
            <a:pPr>
              <a:lnSpc>
                <a:spcPct val="90000"/>
              </a:lnSpc>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Scaling: Resizing the image while preserving its aspect ratio.	</a:t>
            </a:r>
          </a:p>
          <a:p>
            <a:pPr>
              <a:lnSpc>
                <a:spcPct val="90000"/>
              </a:lnSpc>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Flipping: Mirroring the image horizontally or vertically.	</a:t>
            </a:r>
          </a:p>
          <a:p>
            <a:pPr>
              <a:lnSpc>
                <a:spcPct val="90000"/>
              </a:lnSpc>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Shearing: Tilting the image along its axis.	</a:t>
            </a:r>
          </a:p>
          <a:p>
            <a:pPr>
              <a:lnSpc>
                <a:spcPct val="90000"/>
              </a:lnSpc>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Zooming: Zooming in or out of the image.	</a:t>
            </a:r>
          </a:p>
          <a:p>
            <a:pPr>
              <a:lnSpc>
                <a:spcPct val="90000"/>
              </a:lnSpc>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Color Jittering: Randomly changing the brightness, contrast, saturation, or hue of the image.</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black and white line drawing of gears and light bulb&#10;&#10;Description automatically generated">
            <a:extLst>
              <a:ext uri="{FF2B5EF4-FFF2-40B4-BE49-F238E27FC236}">
                <a16:creationId xmlns:a16="http://schemas.microsoft.com/office/drawing/2014/main" id="{7F68058C-1E00-B60B-1FD2-CA3A0F119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268857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B3DFE2-A4FA-61F5-45F6-6CD47BAC457E}"/>
              </a:ext>
            </a:extLst>
          </p:cNvPr>
          <p:cNvSpPr txBox="1"/>
          <p:nvPr/>
        </p:nvSpPr>
        <p:spPr>
          <a:xfrm>
            <a:off x="2231136" y="964692"/>
            <a:ext cx="7729728" cy="1188720"/>
          </a:xfrm>
          <a:prstGeom prst="rect">
            <a:avLst/>
          </a:prstGeom>
          <a:solidFill>
            <a:srgbClr val="FFFFFF">
              <a:alpha val="80000"/>
            </a:srgbClr>
          </a:solidFill>
          <a:ln>
            <a:solidFill>
              <a:schemeClr val="bg1">
                <a:lumMod val="85000"/>
                <a:lumOff val="15000"/>
              </a:schemeClr>
            </a:solidFill>
          </a:ln>
        </p:spPr>
        <p:txBody>
          <a:bodyPr vert="horz" lIns="182880" tIns="182880" rIns="182880" bIns="182880" rtlCol="0" anchor="ctr">
            <a:normAutofit/>
          </a:bodyPr>
          <a:lstStyle/>
          <a:p>
            <a:pPr algn="ctr" defTabSz="914400">
              <a:lnSpc>
                <a:spcPct val="90000"/>
              </a:lnSpc>
              <a:spcBef>
                <a:spcPct val="0"/>
              </a:spcBef>
              <a:spcAft>
                <a:spcPts val="600"/>
              </a:spcAft>
            </a:pPr>
            <a:r>
              <a:rPr lang="en-US" sz="2800" cap="all" spc="200" dirty="0">
                <a:solidFill>
                  <a:srgbClr val="1D1D1D"/>
                </a:solidFill>
                <a:latin typeface="Times New Roman" panose="02020603050405020304" pitchFamily="18" charset="0"/>
                <a:ea typeface="+mj-ea"/>
                <a:cs typeface="Times New Roman" panose="02020603050405020304" pitchFamily="18" charset="0"/>
              </a:rPr>
              <a:t>DATA AUGMENTATION CODE</a:t>
            </a:r>
          </a:p>
        </p:txBody>
      </p:sp>
      <p:sp>
        <p:nvSpPr>
          <p:cNvPr id="2" name="TextBox 1">
            <a:extLst>
              <a:ext uri="{FF2B5EF4-FFF2-40B4-BE49-F238E27FC236}">
                <a16:creationId xmlns:a16="http://schemas.microsoft.com/office/drawing/2014/main" id="{390AC48B-0C63-EABE-C9CB-EBDD0A3CA88F}"/>
              </a:ext>
            </a:extLst>
          </p:cNvPr>
          <p:cNvSpPr txBox="1"/>
          <p:nvPr/>
        </p:nvSpPr>
        <p:spPr>
          <a:xfrm>
            <a:off x="2231136" y="2638044"/>
            <a:ext cx="7729728" cy="3101983"/>
          </a:xfrm>
          <a:prstGeom prst="rect">
            <a:avLst/>
          </a:prstGeom>
        </p:spPr>
        <p:txBody>
          <a:bodyPr vert="horz" lIns="91440" tIns="45720" rIns="91440" bIns="45720" rtlCol="0">
            <a:normAutofit/>
          </a:bodyPr>
          <a:lstStyle/>
          <a:p>
            <a:pPr indent="-228600" defTabSz="914400">
              <a:lnSpc>
                <a:spcPct val="90000"/>
              </a:lnSpc>
              <a:spcBef>
                <a:spcPts val="1000"/>
              </a:spcBef>
              <a:buClr>
                <a:schemeClr val="accent2"/>
              </a:buClr>
              <a:buFont typeface="Arial" panose="020B0604020202020204" pitchFamily="34" charset="0"/>
              <a:buChar char="•"/>
            </a:pPr>
            <a:r>
              <a:rPr lang="en-US" sz="1700">
                <a:solidFill>
                  <a:schemeClr val="tx1">
                    <a:lumMod val="85000"/>
                    <a:lumOff val="15000"/>
                  </a:schemeClr>
                </a:solidFill>
              </a:rPr>
              <a:t># Data augmentation and preprocessing</a:t>
            </a:r>
          </a:p>
          <a:p>
            <a:pPr indent="-228600" defTabSz="914400">
              <a:lnSpc>
                <a:spcPct val="90000"/>
              </a:lnSpc>
              <a:spcBef>
                <a:spcPts val="1000"/>
              </a:spcBef>
              <a:buClr>
                <a:schemeClr val="accent2"/>
              </a:buClr>
              <a:buFont typeface="Arial" panose="020B0604020202020204" pitchFamily="34" charset="0"/>
              <a:buChar char="•"/>
            </a:pPr>
            <a:r>
              <a:rPr lang="en-US" sz="1700">
                <a:solidFill>
                  <a:schemeClr val="tx1">
                    <a:lumMod val="85000"/>
                    <a:lumOff val="15000"/>
                  </a:schemeClr>
                </a:solidFill>
              </a:rPr>
              <a:t>datagen = ImageDataGenerator(    	rescale=1./255,                  	preprocessing_function=apply_gaussian_noise, </a:t>
            </a:r>
          </a:p>
          <a:p>
            <a:pPr indent="-228600" defTabSz="914400">
              <a:lnSpc>
                <a:spcPct val="90000"/>
              </a:lnSpc>
              <a:spcBef>
                <a:spcPts val="1000"/>
              </a:spcBef>
              <a:buClr>
                <a:schemeClr val="accent2"/>
              </a:buClr>
              <a:buFont typeface="Arial" panose="020B0604020202020204" pitchFamily="34" charset="0"/>
              <a:buChar char="•"/>
            </a:pPr>
            <a:r>
              <a:rPr lang="en-US" sz="1700">
                <a:solidFill>
                  <a:schemeClr val="tx1">
                    <a:lumMod val="85000"/>
                    <a:lumOff val="15000"/>
                  </a:schemeClr>
                </a:solidFill>
              </a:rPr>
              <a:t>	rotation_range=20, </a:t>
            </a:r>
          </a:p>
          <a:p>
            <a:pPr indent="-228600" defTabSz="914400">
              <a:lnSpc>
                <a:spcPct val="90000"/>
              </a:lnSpc>
              <a:spcBef>
                <a:spcPts val="1000"/>
              </a:spcBef>
              <a:buClr>
                <a:schemeClr val="accent2"/>
              </a:buClr>
              <a:buFont typeface="Arial" panose="020B0604020202020204" pitchFamily="34" charset="0"/>
              <a:buChar char="•"/>
            </a:pPr>
            <a:r>
              <a:rPr lang="en-US" sz="1700">
                <a:solidFill>
                  <a:schemeClr val="tx1">
                    <a:lumMod val="85000"/>
                    <a:lumOff val="15000"/>
                  </a:schemeClr>
                </a:solidFill>
              </a:rPr>
              <a:t>	width_shift_range=0.1,    </a:t>
            </a:r>
          </a:p>
          <a:p>
            <a:pPr indent="-228600" defTabSz="914400">
              <a:lnSpc>
                <a:spcPct val="90000"/>
              </a:lnSpc>
              <a:spcBef>
                <a:spcPts val="1000"/>
              </a:spcBef>
              <a:buClr>
                <a:schemeClr val="accent2"/>
              </a:buClr>
              <a:buFont typeface="Arial" panose="020B0604020202020204" pitchFamily="34" charset="0"/>
              <a:buChar char="•"/>
            </a:pPr>
            <a:r>
              <a:rPr lang="en-US" sz="1700">
                <a:solidFill>
                  <a:schemeClr val="tx1">
                    <a:lumMod val="85000"/>
                    <a:lumOff val="15000"/>
                  </a:schemeClr>
                </a:solidFill>
              </a:rPr>
              <a:t>	height_shift_range=0.1,    </a:t>
            </a:r>
          </a:p>
          <a:p>
            <a:pPr indent="-228600" defTabSz="914400">
              <a:lnSpc>
                <a:spcPct val="90000"/>
              </a:lnSpc>
              <a:spcBef>
                <a:spcPts val="1000"/>
              </a:spcBef>
              <a:buClr>
                <a:schemeClr val="accent2"/>
              </a:buClr>
              <a:buFont typeface="Arial" panose="020B0604020202020204" pitchFamily="34" charset="0"/>
              <a:buChar char="•"/>
            </a:pPr>
            <a:r>
              <a:rPr lang="en-US" sz="1700">
                <a:solidFill>
                  <a:schemeClr val="tx1">
                    <a:lumMod val="85000"/>
                    <a:lumOff val="15000"/>
                  </a:schemeClr>
                </a:solidFill>
              </a:rPr>
              <a:t>	shear_range=0.2,    </a:t>
            </a:r>
          </a:p>
          <a:p>
            <a:pPr indent="-228600" defTabSz="914400">
              <a:lnSpc>
                <a:spcPct val="90000"/>
              </a:lnSpc>
              <a:spcBef>
                <a:spcPts val="1000"/>
              </a:spcBef>
              <a:buClr>
                <a:schemeClr val="accent2"/>
              </a:buClr>
              <a:buFont typeface="Arial" panose="020B0604020202020204" pitchFamily="34" charset="0"/>
              <a:buChar char="•"/>
            </a:pPr>
            <a:r>
              <a:rPr lang="en-US" sz="1700">
                <a:solidFill>
                  <a:schemeClr val="tx1">
                    <a:lumMod val="85000"/>
                    <a:lumOff val="15000"/>
                  </a:schemeClr>
                </a:solidFill>
              </a:rPr>
              <a:t>	zoom_range=0.2,  </a:t>
            </a:r>
          </a:p>
          <a:p>
            <a:pPr indent="-228600" defTabSz="914400">
              <a:lnSpc>
                <a:spcPct val="90000"/>
              </a:lnSpc>
              <a:spcBef>
                <a:spcPts val="1000"/>
              </a:spcBef>
              <a:buClr>
                <a:schemeClr val="accent2"/>
              </a:buClr>
              <a:buFont typeface="Arial" panose="020B0604020202020204" pitchFamily="34" charset="0"/>
              <a:buChar char="•"/>
            </a:pPr>
            <a:r>
              <a:rPr lang="en-US" sz="1700">
                <a:solidFill>
                  <a:schemeClr val="tx1">
                    <a:lumMod val="85000"/>
                    <a:lumOff val="15000"/>
                  </a:schemeClr>
                </a:solidFill>
              </a:rPr>
              <a:t>	horizontal_flip=True)</a:t>
            </a:r>
          </a:p>
        </p:txBody>
      </p:sp>
    </p:spTree>
    <p:extLst>
      <p:ext uri="{BB962C8B-B14F-4D97-AF65-F5344CB8AC3E}">
        <p14:creationId xmlns:p14="http://schemas.microsoft.com/office/powerpoint/2010/main" val="2968880040"/>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CDA20-2A6F-33A9-89D5-5CC1642A3296}"/>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IN">
                <a:solidFill>
                  <a:schemeClr val="bg1"/>
                </a:solidFill>
                <a:latin typeface="Times New Roman" panose="02020603050405020304" pitchFamily="18" charset="0"/>
                <a:cs typeface="Times New Roman" panose="02020603050405020304" pitchFamily="18" charset="0"/>
              </a:rPr>
              <a:t>SQUEEZE AND EXCITATION OPTIMISATION</a:t>
            </a:r>
          </a:p>
        </p:txBody>
      </p:sp>
      <p:sp>
        <p:nvSpPr>
          <p:cNvPr id="3" name="Content Placeholder 2">
            <a:extLst>
              <a:ext uri="{FF2B5EF4-FFF2-40B4-BE49-F238E27FC236}">
                <a16:creationId xmlns:a16="http://schemas.microsoft.com/office/drawing/2014/main" id="{D19BFE95-F22E-CC57-46F4-FAD9ACC52EB5}"/>
              </a:ext>
            </a:extLst>
          </p:cNvPr>
          <p:cNvSpPr>
            <a:spLocks noGrp="1"/>
          </p:cNvSpPr>
          <p:nvPr>
            <p:ph idx="1"/>
          </p:nvPr>
        </p:nvSpPr>
        <p:spPr>
          <a:xfrm>
            <a:off x="643467" y="2638044"/>
            <a:ext cx="6242715" cy="3415622"/>
          </a:xfrm>
        </p:spPr>
        <p:txBody>
          <a:bodyPr>
            <a:normAutofit/>
          </a:bodyPr>
          <a:lstStyle/>
          <a:p>
            <a:pPr marL="0" indent="0">
              <a:buNone/>
            </a:pPr>
            <a:r>
              <a:rPr lang="en-US">
                <a:solidFill>
                  <a:schemeClr val="bg1"/>
                </a:solidFill>
                <a:latin typeface="Times New Roman" panose="02020603050405020304" pitchFamily="18" charset="0"/>
                <a:cs typeface="Times New Roman" panose="02020603050405020304" pitchFamily="18" charset="0"/>
              </a:rPr>
              <a:t>The Squeeze-and-Excitation (SE) block is a component commonly used in convolutional neural network (CNN) architectures, particularly in models designed for image classification tasks. It enhances the representational power of CNNs by adaptively recalibrating the feature maps in a channel-wise manner, focusing on informative features and suppressing less relevant ones</a:t>
            </a:r>
            <a:endParaRPr lang="en-IN">
              <a:solidFill>
                <a:schemeClr val="bg1"/>
              </a:solidFill>
              <a:latin typeface="Times New Roman" panose="02020603050405020304" pitchFamily="18" charset="0"/>
              <a:cs typeface="Times New Roman" panose="02020603050405020304" pitchFamily="18" charset="0"/>
            </a:endParaRPr>
          </a:p>
        </p:txBody>
      </p:sp>
      <p:pic>
        <p:nvPicPr>
          <p:cNvPr id="6" name="Picture 5" descr="A diagram of a computer process&#10;&#10;Description automatically generated">
            <a:extLst>
              <a:ext uri="{FF2B5EF4-FFF2-40B4-BE49-F238E27FC236}">
                <a16:creationId xmlns:a16="http://schemas.microsoft.com/office/drawing/2014/main" id="{CCF54ED0-5141-C87F-735E-AF7FBE8A5EA8}"/>
              </a:ext>
            </a:extLst>
          </p:cNvPr>
          <p:cNvPicPr>
            <a:picLocks noChangeAspect="1"/>
          </p:cNvPicPr>
          <p:nvPr/>
        </p:nvPicPr>
        <p:blipFill rotWithShape="1">
          <a:blip r:embed="rId2">
            <a:extLst>
              <a:ext uri="{28A0092B-C50C-407E-A947-70E740481C1C}">
                <a14:useLocalDpi xmlns:a14="http://schemas.microsoft.com/office/drawing/2010/main" val="0"/>
              </a:ext>
            </a:extLst>
          </a:blip>
          <a:srcRect l="29758" r="30076"/>
          <a:stretch/>
        </p:blipFill>
        <p:spPr>
          <a:xfrm>
            <a:off x="8119870" y="1546647"/>
            <a:ext cx="3428662" cy="3563874"/>
          </a:xfrm>
          <a:prstGeom prst="rect">
            <a:avLst/>
          </a:prstGeom>
        </p:spPr>
      </p:pic>
    </p:spTree>
    <p:extLst>
      <p:ext uri="{BB962C8B-B14F-4D97-AF65-F5344CB8AC3E}">
        <p14:creationId xmlns:p14="http://schemas.microsoft.com/office/powerpoint/2010/main" val="430240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68AE76-4DB7-46D2-9339-7B2C77AC01F3}"/>
              </a:ext>
            </a:extLst>
          </p:cNvPr>
          <p:cNvSpPr>
            <a:spLocks noGrp="1"/>
          </p:cNvSpPr>
          <p:nvPr>
            <p:ph type="title"/>
          </p:nvPr>
        </p:nvSpPr>
        <p:spPr>
          <a:xfrm>
            <a:off x="2231136" y="964692"/>
            <a:ext cx="7729728" cy="1188720"/>
          </a:xfrm>
          <a:solidFill>
            <a:srgbClr val="FFFFFF">
              <a:alpha val="80000"/>
            </a:srgbClr>
          </a:solidFill>
          <a:ln>
            <a:solidFill>
              <a:schemeClr val="bg1">
                <a:lumMod val="85000"/>
                <a:lumOff val="15000"/>
              </a:schemeClr>
            </a:solidFill>
          </a:ln>
        </p:spPr>
        <p:txBody>
          <a:bodyPr>
            <a:normAutofit/>
          </a:bodyPr>
          <a:lstStyle/>
          <a:p>
            <a:r>
              <a:rPr lang="en-IN" dirty="0">
                <a:solidFill>
                  <a:srgbClr val="1D1D1D"/>
                </a:solidFill>
                <a:latin typeface="Times New Roman" panose="02020603050405020304" pitchFamily="18" charset="0"/>
                <a:cs typeface="Times New Roman" panose="02020603050405020304" pitchFamily="18" charset="0"/>
              </a:rPr>
              <a:t>SQUEEZE AND EXCITATION CODE</a:t>
            </a:r>
          </a:p>
        </p:txBody>
      </p:sp>
      <p:sp>
        <p:nvSpPr>
          <p:cNvPr id="3" name="Content Placeholder 2">
            <a:extLst>
              <a:ext uri="{FF2B5EF4-FFF2-40B4-BE49-F238E27FC236}">
                <a16:creationId xmlns:a16="http://schemas.microsoft.com/office/drawing/2014/main" id="{1C29CAE2-6F75-B9A8-32CB-A10C973F8A85}"/>
              </a:ext>
            </a:extLst>
          </p:cNvPr>
          <p:cNvSpPr>
            <a:spLocks noGrp="1"/>
          </p:cNvSpPr>
          <p:nvPr>
            <p:ph idx="1"/>
          </p:nvPr>
        </p:nvSpPr>
        <p:spPr>
          <a:xfrm>
            <a:off x="2231136" y="2638044"/>
            <a:ext cx="7729728" cy="3101983"/>
          </a:xfrm>
        </p:spPr>
        <p:txBody>
          <a:bodyPr>
            <a:normAutofit/>
          </a:bodyPr>
          <a:lstStyle/>
          <a:p>
            <a:pPr marL="0" indent="0">
              <a:buNone/>
            </a:pPr>
            <a:r>
              <a:rPr lang="en-IN">
                <a:latin typeface="Times New Roman" panose="02020603050405020304" pitchFamily="18" charset="0"/>
                <a:cs typeface="Times New Roman" panose="02020603050405020304" pitchFamily="18" charset="0"/>
              </a:rPr>
              <a:t># Add custom top layers with Seblock</a:t>
            </a:r>
          </a:p>
          <a:p>
            <a:pPr marL="0" indent="0">
              <a:buNone/>
            </a:pPr>
            <a:r>
              <a:rPr lang="en-IN">
                <a:latin typeface="Times New Roman" panose="02020603050405020304" pitchFamily="18" charset="0"/>
                <a:cs typeface="Times New Roman" panose="02020603050405020304" pitchFamily="18" charset="0"/>
              </a:rPr>
              <a:t>x = base_model.output</a:t>
            </a:r>
          </a:p>
          <a:p>
            <a:pPr marL="0" indent="0">
              <a:buNone/>
            </a:pPr>
            <a:r>
              <a:rPr lang="en-IN">
                <a:latin typeface="Times New Roman" panose="02020603050405020304" pitchFamily="18" charset="0"/>
                <a:cs typeface="Times New Roman" panose="02020603050405020304" pitchFamily="18" charset="0"/>
              </a:rPr>
              <a:t>x = GlobalAveragePooling2D()(x)</a:t>
            </a:r>
          </a:p>
          <a:p>
            <a:pPr marL="0" indent="0">
              <a:buNone/>
            </a:pPr>
            <a:r>
              <a:rPr lang="en-IN">
                <a:latin typeface="Times New Roman" panose="02020603050405020304" pitchFamily="18" charset="0"/>
                <a:cs typeface="Times New Roman" panose="02020603050405020304" pitchFamily="18" charset="0"/>
              </a:rPr>
              <a:t>x = squeeze_excite_block(x)  # Add SE block</a:t>
            </a:r>
          </a:p>
        </p:txBody>
      </p:sp>
    </p:spTree>
    <p:extLst>
      <p:ext uri="{BB962C8B-B14F-4D97-AF65-F5344CB8AC3E}">
        <p14:creationId xmlns:p14="http://schemas.microsoft.com/office/powerpoint/2010/main" val="2448399601"/>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66D0F-094E-05A5-69EF-7F3DDDE34D64}"/>
              </a:ext>
            </a:extLst>
          </p:cNvPr>
          <p:cNvSpPr>
            <a:spLocks noGrp="1"/>
          </p:cNvSpPr>
          <p:nvPr>
            <p:ph type="title"/>
          </p:nvPr>
        </p:nvSpPr>
        <p:spPr>
          <a:xfrm>
            <a:off x="6900672" y="978776"/>
            <a:ext cx="4486656" cy="1174991"/>
          </a:xfrm>
        </p:spPr>
        <p:txBody>
          <a:bodyPr>
            <a:normAutofit/>
          </a:bodyPr>
          <a:lstStyle/>
          <a:p>
            <a:r>
              <a:rPr lang="en-IN" sz="2400">
                <a:latin typeface="Times New Roman" panose="02020603050405020304" pitchFamily="18" charset="0"/>
                <a:cs typeface="Times New Roman" panose="02020603050405020304" pitchFamily="18" charset="0"/>
              </a:rPr>
              <a:t>ADDITIONAL DENSE LAYER INCORPORATION</a:t>
            </a:r>
          </a:p>
        </p:txBody>
      </p:sp>
      <p:pic>
        <p:nvPicPr>
          <p:cNvPr id="2052" name="Picture 4" descr="What Are Neural Networks?, 50% OFF | nongmon.co.th">
            <a:extLst>
              <a:ext uri="{FF2B5EF4-FFF2-40B4-BE49-F238E27FC236}">
                <a16:creationId xmlns:a16="http://schemas.microsoft.com/office/drawing/2014/main" id="{455B4F51-B5BC-3363-A712-C022CE6D28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29" r="25948"/>
          <a:stretch/>
        </p:blipFill>
        <p:spPr bwMode="auto">
          <a:xfrm>
            <a:off x="20" y="10"/>
            <a:ext cx="6086621"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AA7FEC1-3974-21B1-3E32-0C15FA3AE12D}"/>
              </a:ext>
            </a:extLst>
          </p:cNvPr>
          <p:cNvSpPr>
            <a:spLocks noGrp="1"/>
          </p:cNvSpPr>
          <p:nvPr>
            <p:ph idx="1"/>
          </p:nvPr>
        </p:nvSpPr>
        <p:spPr>
          <a:xfrm>
            <a:off x="6900672" y="2640692"/>
            <a:ext cx="4486656" cy="3255252"/>
          </a:xfrm>
        </p:spPr>
        <p:txBody>
          <a:bodyPr>
            <a:normAutofit/>
          </a:bodyPr>
          <a:lstStyle/>
          <a:p>
            <a:pPr marL="0" indent="0">
              <a:lnSpc>
                <a:spcPct val="90000"/>
              </a:lnSpc>
              <a:buNone/>
            </a:pPr>
            <a:r>
              <a:rPr lang="en-IN" sz="1500">
                <a:latin typeface="Times New Roman" panose="02020603050405020304" pitchFamily="18" charset="0"/>
                <a:cs typeface="Times New Roman" panose="02020603050405020304" pitchFamily="18" charset="0"/>
              </a:rPr>
              <a:t># Additional Dense layers for further feature extraction</a:t>
            </a:r>
          </a:p>
          <a:p>
            <a:pPr marL="0" indent="0">
              <a:lnSpc>
                <a:spcPct val="90000"/>
              </a:lnSpc>
              <a:buNone/>
            </a:pPr>
            <a:r>
              <a:rPr lang="en-IN" sz="1500">
                <a:latin typeface="Times New Roman" panose="02020603050405020304" pitchFamily="18" charset="0"/>
                <a:cs typeface="Times New Roman" panose="02020603050405020304" pitchFamily="18" charset="0"/>
              </a:rPr>
              <a:t>x = Dense(1024, activation='</a:t>
            </a:r>
            <a:r>
              <a:rPr lang="en-IN" sz="1500" err="1">
                <a:latin typeface="Times New Roman" panose="02020603050405020304" pitchFamily="18" charset="0"/>
                <a:cs typeface="Times New Roman" panose="02020603050405020304" pitchFamily="18" charset="0"/>
              </a:rPr>
              <a:t>relu</a:t>
            </a:r>
            <a:r>
              <a:rPr lang="en-IN" sz="1500">
                <a:latin typeface="Times New Roman" panose="02020603050405020304" pitchFamily="18" charset="0"/>
                <a:cs typeface="Times New Roman" panose="02020603050405020304" pitchFamily="18" charset="0"/>
              </a:rPr>
              <a:t>')(x)</a:t>
            </a:r>
          </a:p>
          <a:p>
            <a:pPr marL="0" indent="0">
              <a:lnSpc>
                <a:spcPct val="90000"/>
              </a:lnSpc>
              <a:buNone/>
            </a:pPr>
            <a:r>
              <a:rPr lang="en-IN" sz="1500">
                <a:latin typeface="Times New Roman" panose="02020603050405020304" pitchFamily="18" charset="0"/>
                <a:cs typeface="Times New Roman" panose="02020603050405020304" pitchFamily="18" charset="0"/>
              </a:rPr>
              <a:t>x = </a:t>
            </a:r>
            <a:r>
              <a:rPr lang="en-IN" sz="1500" err="1">
                <a:latin typeface="Times New Roman" panose="02020603050405020304" pitchFamily="18" charset="0"/>
                <a:cs typeface="Times New Roman" panose="02020603050405020304" pitchFamily="18" charset="0"/>
              </a:rPr>
              <a:t>BatchNormalization</a:t>
            </a:r>
            <a:r>
              <a:rPr lang="en-IN" sz="1500">
                <a:latin typeface="Times New Roman" panose="02020603050405020304" pitchFamily="18" charset="0"/>
                <a:cs typeface="Times New Roman" panose="02020603050405020304" pitchFamily="18" charset="0"/>
              </a:rPr>
              <a:t>()(x)</a:t>
            </a:r>
          </a:p>
          <a:p>
            <a:pPr marL="0" indent="0">
              <a:lnSpc>
                <a:spcPct val="90000"/>
              </a:lnSpc>
              <a:buNone/>
            </a:pPr>
            <a:r>
              <a:rPr lang="en-IN" sz="1500">
                <a:latin typeface="Times New Roman" panose="02020603050405020304" pitchFamily="18" charset="0"/>
                <a:cs typeface="Times New Roman" panose="02020603050405020304" pitchFamily="18" charset="0"/>
              </a:rPr>
              <a:t>x = Dropout(0.5)(x)</a:t>
            </a:r>
          </a:p>
          <a:p>
            <a:pPr marL="0" indent="0">
              <a:lnSpc>
                <a:spcPct val="90000"/>
              </a:lnSpc>
              <a:buNone/>
            </a:pPr>
            <a:r>
              <a:rPr lang="en-IN" sz="1500">
                <a:latin typeface="Times New Roman" panose="02020603050405020304" pitchFamily="18" charset="0"/>
                <a:cs typeface="Times New Roman" panose="02020603050405020304" pitchFamily="18" charset="0"/>
              </a:rPr>
              <a:t>x = Dense(512, activation='</a:t>
            </a:r>
            <a:r>
              <a:rPr lang="en-IN" sz="1500" err="1">
                <a:latin typeface="Times New Roman" panose="02020603050405020304" pitchFamily="18" charset="0"/>
                <a:cs typeface="Times New Roman" panose="02020603050405020304" pitchFamily="18" charset="0"/>
              </a:rPr>
              <a:t>relu</a:t>
            </a:r>
            <a:r>
              <a:rPr lang="en-IN" sz="1500">
                <a:latin typeface="Times New Roman" panose="02020603050405020304" pitchFamily="18" charset="0"/>
                <a:cs typeface="Times New Roman" panose="02020603050405020304" pitchFamily="18" charset="0"/>
              </a:rPr>
              <a:t>')(x)</a:t>
            </a:r>
          </a:p>
          <a:p>
            <a:pPr marL="0" indent="0">
              <a:lnSpc>
                <a:spcPct val="90000"/>
              </a:lnSpc>
              <a:buNone/>
            </a:pPr>
            <a:r>
              <a:rPr lang="en-IN" sz="1500">
                <a:latin typeface="Times New Roman" panose="02020603050405020304" pitchFamily="18" charset="0"/>
                <a:cs typeface="Times New Roman" panose="02020603050405020304" pitchFamily="18" charset="0"/>
              </a:rPr>
              <a:t>x = </a:t>
            </a:r>
            <a:r>
              <a:rPr lang="en-IN" sz="1500" err="1">
                <a:latin typeface="Times New Roman" panose="02020603050405020304" pitchFamily="18" charset="0"/>
                <a:cs typeface="Times New Roman" panose="02020603050405020304" pitchFamily="18" charset="0"/>
              </a:rPr>
              <a:t>BatchNormalization</a:t>
            </a:r>
            <a:r>
              <a:rPr lang="en-IN" sz="1500">
                <a:latin typeface="Times New Roman" panose="02020603050405020304" pitchFamily="18" charset="0"/>
                <a:cs typeface="Times New Roman" panose="02020603050405020304" pitchFamily="18" charset="0"/>
              </a:rPr>
              <a:t>()(x)</a:t>
            </a:r>
          </a:p>
          <a:p>
            <a:pPr marL="0" indent="0">
              <a:lnSpc>
                <a:spcPct val="90000"/>
              </a:lnSpc>
              <a:buNone/>
            </a:pPr>
            <a:r>
              <a:rPr lang="en-IN" sz="1500">
                <a:latin typeface="Times New Roman" panose="02020603050405020304" pitchFamily="18" charset="0"/>
                <a:cs typeface="Times New Roman" panose="02020603050405020304" pitchFamily="18" charset="0"/>
              </a:rPr>
              <a:t>x = Dropout(0.5)(x)</a:t>
            </a:r>
          </a:p>
          <a:p>
            <a:pPr marL="0" indent="0">
              <a:lnSpc>
                <a:spcPct val="90000"/>
              </a:lnSpc>
              <a:buNone/>
            </a:pPr>
            <a:r>
              <a:rPr lang="en-IN" sz="1500">
                <a:latin typeface="Times New Roman" panose="02020603050405020304" pitchFamily="18" charset="0"/>
                <a:cs typeface="Times New Roman" panose="02020603050405020304" pitchFamily="18" charset="0"/>
              </a:rPr>
              <a:t># Output </a:t>
            </a:r>
            <a:r>
              <a:rPr lang="en-IN" sz="1500" err="1">
                <a:latin typeface="Times New Roman" panose="02020603050405020304" pitchFamily="18" charset="0"/>
                <a:cs typeface="Times New Roman" panose="02020603050405020304" pitchFamily="18" charset="0"/>
              </a:rPr>
              <a:t>layerpredictions</a:t>
            </a:r>
            <a:r>
              <a:rPr lang="en-IN" sz="1500">
                <a:latin typeface="Times New Roman" panose="02020603050405020304" pitchFamily="18" charset="0"/>
                <a:cs typeface="Times New Roman" panose="02020603050405020304" pitchFamily="18" charset="0"/>
              </a:rPr>
              <a:t> = Dense(</a:t>
            </a:r>
            <a:r>
              <a:rPr lang="en-IN" sz="1500" err="1">
                <a:latin typeface="Times New Roman" panose="02020603050405020304" pitchFamily="18" charset="0"/>
                <a:cs typeface="Times New Roman" panose="02020603050405020304" pitchFamily="18" charset="0"/>
              </a:rPr>
              <a:t>num_classes,activation</a:t>
            </a:r>
            <a:r>
              <a:rPr lang="en-IN" sz="1500">
                <a:latin typeface="Times New Roman" panose="02020603050405020304" pitchFamily="18" charset="0"/>
                <a:cs typeface="Times New Roman" panose="02020603050405020304" pitchFamily="18" charset="0"/>
              </a:rPr>
              <a:t>='</a:t>
            </a:r>
            <a:r>
              <a:rPr lang="en-IN" sz="1500" err="1">
                <a:latin typeface="Times New Roman" panose="02020603050405020304" pitchFamily="18" charset="0"/>
                <a:cs typeface="Times New Roman" panose="02020603050405020304" pitchFamily="18" charset="0"/>
              </a:rPr>
              <a:t>softmax</a:t>
            </a:r>
            <a:r>
              <a:rPr lang="en-IN" sz="1500">
                <a:latin typeface="Times New Roman" panose="02020603050405020304" pitchFamily="18" charset="0"/>
                <a:cs typeface="Times New Roman" panose="02020603050405020304" pitchFamily="18" charset="0"/>
              </a:rPr>
              <a:t>')(x)</a:t>
            </a:r>
          </a:p>
          <a:p>
            <a:pPr marL="0" indent="0">
              <a:lnSpc>
                <a:spcPct val="90000"/>
              </a:lnSpc>
              <a:buNone/>
            </a:pPr>
            <a:endParaRPr lang="en-IN" sz="15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2389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Sphere of mesh and nodes">
            <a:extLst>
              <a:ext uri="{FF2B5EF4-FFF2-40B4-BE49-F238E27FC236}">
                <a16:creationId xmlns:a16="http://schemas.microsoft.com/office/drawing/2014/main" id="{B667584C-3473-B3A2-7EFF-8361E519C913}"/>
              </a:ext>
            </a:extLst>
          </p:cNvPr>
          <p:cNvPicPr>
            <a:picLocks noChangeAspect="1"/>
          </p:cNvPicPr>
          <p:nvPr/>
        </p:nvPicPr>
        <p:blipFill rotWithShape="1">
          <a:blip r:embed="rId2">
            <a:alphaModFix amt="40000"/>
          </a:blip>
          <a:srcRect t="1430" b="23570"/>
          <a:stretch/>
        </p:blipFill>
        <p:spPr>
          <a:xfrm>
            <a:off x="20" y="10"/>
            <a:ext cx="12191980" cy="6857990"/>
          </a:xfrm>
          <a:prstGeom prst="rect">
            <a:avLst/>
          </a:prstGeom>
        </p:spPr>
      </p:pic>
      <p:sp>
        <p:nvSpPr>
          <p:cNvPr id="26" name="Content Placeholder 2">
            <a:extLst>
              <a:ext uri="{FF2B5EF4-FFF2-40B4-BE49-F238E27FC236}">
                <a16:creationId xmlns:a16="http://schemas.microsoft.com/office/drawing/2014/main" id="{546DC878-5642-236B-B534-2FE0FE78D177}"/>
              </a:ext>
            </a:extLst>
          </p:cNvPr>
          <p:cNvSpPr>
            <a:spLocks noGrp="1"/>
          </p:cNvSpPr>
          <p:nvPr>
            <p:ph idx="1"/>
          </p:nvPr>
        </p:nvSpPr>
        <p:spPr>
          <a:xfrm>
            <a:off x="420914" y="580572"/>
            <a:ext cx="9539950" cy="5159456"/>
          </a:xfrm>
        </p:spPr>
        <p:txBody>
          <a:bodyPr>
            <a:normAutofit/>
          </a:bodyPr>
          <a:lstStyle/>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I've added additional Dense layers after the SE block for further feature extraction.</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Dropout regularization is applied after each Dense layer to prevent overfitting.</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Batch normalization layers are added after each Dense layer to stabilize and accelerate the training process.</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Gaussian noise preprocessing technique is applied using a custom preprocessing function within the </a:t>
            </a:r>
            <a:r>
              <a:rPr lang="en-US" sz="2800" dirty="0" err="1">
                <a:latin typeface="Times New Roman" panose="02020603050405020304" pitchFamily="18" charset="0"/>
                <a:cs typeface="Times New Roman" panose="02020603050405020304" pitchFamily="18" charset="0"/>
              </a:rPr>
              <a:t>ImageDataGenerator</a:t>
            </a:r>
            <a:r>
              <a:rPr lang="en-US" sz="2800" dirty="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978844111"/>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098" name="Rectangle 309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Rectangle 309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259F03-091E-8B89-C10D-D42C2CC159F9}"/>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latin typeface="Times New Roman" panose="02020603050405020304" pitchFamily="18" charset="0"/>
                <a:cs typeface="Times New Roman" panose="02020603050405020304" pitchFamily="18" charset="0"/>
              </a:rPr>
              <a:t>DROP OUT REGULARISATION</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39B8BC2-F753-4B6F-42AA-F960E6BD6B62}"/>
              </a:ext>
            </a:extLst>
          </p:cNvPr>
          <p:cNvSpPr>
            <a:spLocks noGrp="1"/>
          </p:cNvSpPr>
          <p:nvPr>
            <p:ph idx="1"/>
          </p:nvPr>
        </p:nvSpPr>
        <p:spPr>
          <a:xfrm>
            <a:off x="643467" y="2638044"/>
            <a:ext cx="6242715" cy="3415622"/>
          </a:xfrm>
        </p:spPr>
        <p:txBody>
          <a:bodyPr>
            <a:normAutofit/>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Dropout regularization is a technique commonly used in neural networks to prevent overfitting.</a:t>
            </a:r>
          </a:p>
          <a:p>
            <a:pPr>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During Training: In each training iteration, dropout randomly selects a fraction of neurons to be dropped out with a certain probability, typically between 0.2 and 0.5. This means that the output of these neurons is set to zero, and their connections to subsequent layers are temporarily removed.</a:t>
            </a:r>
          </a:p>
          <a:p>
            <a:pPr>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During Testing: During testing or inference, dropout is not applied, and all neurons are active. However, the weights of the connections are scaled by the dropout probability to ensure that the expected output remains the same as during training.</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12" name="Picture 11" descr="A diagram of a network&#10;&#10;Description automatically generated">
            <a:extLst>
              <a:ext uri="{FF2B5EF4-FFF2-40B4-BE49-F238E27FC236}">
                <a16:creationId xmlns:a16="http://schemas.microsoft.com/office/drawing/2014/main" id="{40FDF6ED-C8FC-A99A-351D-309A012FA657}"/>
              </a:ext>
            </a:extLst>
          </p:cNvPr>
          <p:cNvPicPr>
            <a:picLocks noChangeAspect="1"/>
          </p:cNvPicPr>
          <p:nvPr/>
        </p:nvPicPr>
        <p:blipFill rotWithShape="1">
          <a:blip r:embed="rId2">
            <a:extLst>
              <a:ext uri="{28A0092B-C50C-407E-A947-70E740481C1C}">
                <a14:useLocalDpi xmlns:a14="http://schemas.microsoft.com/office/drawing/2010/main" val="0"/>
              </a:ext>
            </a:extLst>
          </a:blip>
          <a:srcRect r="801" b="3"/>
          <a:stretch/>
        </p:blipFill>
        <p:spPr>
          <a:xfrm>
            <a:off x="8129008" y="850489"/>
            <a:ext cx="3419524" cy="2206100"/>
          </a:xfrm>
          <a:prstGeom prst="rect">
            <a:avLst/>
          </a:prstGeom>
        </p:spPr>
      </p:pic>
      <p:pic>
        <p:nvPicPr>
          <p:cNvPr id="3074" name="Picture 2" descr="Implementing Dropout Regularization for Neural Networks in Deep Learning -  CloudThat Resources">
            <a:extLst>
              <a:ext uri="{FF2B5EF4-FFF2-40B4-BE49-F238E27FC236}">
                <a16:creationId xmlns:a16="http://schemas.microsoft.com/office/drawing/2014/main" id="{5919FB31-985F-9F94-22B7-01E3848E4D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61" r="11439" b="3"/>
          <a:stretch/>
        </p:blipFill>
        <p:spPr bwMode="auto">
          <a:xfrm>
            <a:off x="8129008" y="3718729"/>
            <a:ext cx="3419524" cy="2206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602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2EE-8D99-460A-F3AC-483B10FDB94D}"/>
              </a:ext>
            </a:extLst>
          </p:cNvPr>
          <p:cNvSpPr>
            <a:spLocks noGrp="1"/>
          </p:cNvSpPr>
          <p:nvPr>
            <p:ph type="title"/>
          </p:nvPr>
        </p:nvSpPr>
        <p:spPr>
          <a:xfrm>
            <a:off x="1600200" y="1045502"/>
            <a:ext cx="8820807" cy="940953"/>
          </a:xfrm>
          <a:noFill/>
          <a:ln>
            <a:solidFill>
              <a:schemeClr val="tx1"/>
            </a:solidFill>
          </a:ln>
        </p:spPr>
        <p:txBody>
          <a:bodyPr vert="horz" lIns="274320" tIns="182880" rIns="274320" bIns="182880" rtlCol="0" anchor="ctr" anchorCtr="1">
            <a:normAutofit/>
          </a:bodyPr>
          <a:lstStyle/>
          <a:p>
            <a:r>
              <a:rPr lang="en-US" sz="3200" kern="1200" cap="all" spc="200" baseline="0" dirty="0">
                <a:solidFill>
                  <a:schemeClr val="tx1"/>
                </a:solidFill>
                <a:latin typeface="Times New Roman" panose="02020603050405020304" pitchFamily="18" charset="0"/>
                <a:cs typeface="Times New Roman" panose="02020603050405020304" pitchFamily="18" charset="0"/>
              </a:rPr>
              <a:t>DROP OUT REGULARISATION CODE</a:t>
            </a:r>
          </a:p>
        </p:txBody>
      </p:sp>
      <p:sp>
        <p:nvSpPr>
          <p:cNvPr id="3" name="Content Placeholder 2">
            <a:extLst>
              <a:ext uri="{FF2B5EF4-FFF2-40B4-BE49-F238E27FC236}">
                <a16:creationId xmlns:a16="http://schemas.microsoft.com/office/drawing/2014/main" id="{B55AD10A-29D3-7FF9-791C-81BF6773AB9A}"/>
              </a:ext>
            </a:extLst>
          </p:cNvPr>
          <p:cNvSpPr>
            <a:spLocks noGrp="1"/>
          </p:cNvSpPr>
          <p:nvPr>
            <p:ph idx="1"/>
          </p:nvPr>
        </p:nvSpPr>
        <p:spPr>
          <a:xfrm>
            <a:off x="2443655" y="2554014"/>
            <a:ext cx="7053151" cy="3258484"/>
          </a:xfrm>
        </p:spPr>
        <p:txBody>
          <a:bodyPr vert="horz" lIns="91440" tIns="45720" rIns="91440" bIns="45720" rtlCol="0">
            <a:normAutofit/>
          </a:bodyPr>
          <a:lstStyle/>
          <a:p>
            <a:pPr marL="0" indent="0" algn="ctr">
              <a:buNone/>
            </a:pPr>
            <a:r>
              <a:rPr lang="en-US" sz="3200" dirty="0">
                <a:solidFill>
                  <a:schemeClr val="tx1">
                    <a:lumMod val="75000"/>
                    <a:lumOff val="25000"/>
                  </a:schemeClr>
                </a:solidFill>
                <a:latin typeface="Times New Roman" panose="02020603050405020304" pitchFamily="18" charset="0"/>
                <a:cs typeface="Times New Roman" panose="02020603050405020304" pitchFamily="18" charset="0"/>
              </a:rPr>
              <a:t>x = Dropout(0.5)(x)</a:t>
            </a:r>
          </a:p>
        </p:txBody>
      </p:sp>
    </p:spTree>
    <p:extLst>
      <p:ext uri="{BB962C8B-B14F-4D97-AF65-F5344CB8AC3E}">
        <p14:creationId xmlns:p14="http://schemas.microsoft.com/office/powerpoint/2010/main" val="393100706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A68AB-8166-0087-C485-7F9FBDC9110D}"/>
              </a:ext>
            </a:extLst>
          </p:cNvPr>
          <p:cNvSpPr>
            <a:spLocks noGrp="1"/>
          </p:cNvSpPr>
          <p:nvPr>
            <p:ph type="title"/>
          </p:nvPr>
        </p:nvSpPr>
        <p:spPr>
          <a:xfrm>
            <a:off x="2231136" y="964692"/>
            <a:ext cx="7729728" cy="1188720"/>
          </a:xfrm>
          <a:solidFill>
            <a:srgbClr val="FFFFFF">
              <a:alpha val="10000"/>
            </a:srgbClr>
          </a:solidFill>
          <a:ln>
            <a:solidFill>
              <a:schemeClr val="tx1"/>
            </a:solidFill>
          </a:ln>
        </p:spPr>
        <p:txBody>
          <a:bodyPr>
            <a:normAutofit/>
          </a:bodyPr>
          <a:lstStyle/>
          <a:p>
            <a:r>
              <a:rPr lang="en-US">
                <a:solidFill>
                  <a:schemeClr val="tx1"/>
                </a:solidFill>
              </a:rPr>
              <a:t>Causes of Diabetic Retinopathy</a:t>
            </a:r>
            <a:endParaRPr lang="en-IN">
              <a:solidFill>
                <a:schemeClr val="tx1"/>
              </a:solidFill>
            </a:endParaRPr>
          </a:p>
        </p:txBody>
      </p:sp>
      <p:sp>
        <p:nvSpPr>
          <p:cNvPr id="3" name="Content Placeholder 2">
            <a:extLst>
              <a:ext uri="{FF2B5EF4-FFF2-40B4-BE49-F238E27FC236}">
                <a16:creationId xmlns:a16="http://schemas.microsoft.com/office/drawing/2014/main" id="{4B4FEB7E-C37B-2EC7-9372-B4695AF60084}"/>
              </a:ext>
            </a:extLst>
          </p:cNvPr>
          <p:cNvSpPr>
            <a:spLocks noGrp="1"/>
          </p:cNvSpPr>
          <p:nvPr>
            <p:ph idx="1"/>
          </p:nvPr>
        </p:nvSpPr>
        <p:spPr>
          <a:xfrm>
            <a:off x="2231136" y="2638044"/>
            <a:ext cx="7729728" cy="3101983"/>
          </a:xfrm>
        </p:spPr>
        <p:txBody>
          <a:bodyPr>
            <a:normAutofit/>
          </a:bodyPr>
          <a:lstStyle/>
          <a:p>
            <a:pPr marL="0" indent="0">
              <a:lnSpc>
                <a:spcPct val="90000"/>
              </a:lnSpc>
              <a:buNone/>
            </a:pPr>
            <a:r>
              <a:rPr lang="en-US" sz="1500"/>
              <a:t>Diabetic retinopathy is a diabetes-related complication that affects the eyes. The primary cause of diabetic retinopathy is long-term diabetes, especially when blood sugar levels are poorly controlled over an extended period. And it involves several factors as follows:</a:t>
            </a:r>
          </a:p>
          <a:p>
            <a:pPr marL="457200" indent="-457200">
              <a:lnSpc>
                <a:spcPct val="90000"/>
              </a:lnSpc>
              <a:buFont typeface="+mj-lt"/>
              <a:buAutoNum type="arabicPeriod"/>
            </a:pPr>
            <a:r>
              <a:rPr lang="en-US" sz="1500" b="1"/>
              <a:t>High Blood Sugar (Hyperglycemia):</a:t>
            </a:r>
            <a:r>
              <a:rPr lang="en-US" sz="1500"/>
              <a:t>Prolonged periods of elevated blood glucose levels can damage the small blood vessels (capillaries) in the retina. The retina is the light-sensitive tissue at the back of the eye, essential for vision.</a:t>
            </a:r>
          </a:p>
          <a:p>
            <a:pPr marL="457200" indent="-457200">
              <a:lnSpc>
                <a:spcPct val="90000"/>
              </a:lnSpc>
              <a:buFont typeface="+mj-lt"/>
              <a:buAutoNum type="arabicPeriod"/>
            </a:pPr>
            <a:r>
              <a:rPr lang="en-US" sz="1500" b="1"/>
              <a:t>Damage to Retinal Blood Vessels : </a:t>
            </a:r>
            <a:r>
              <a:rPr lang="en-US" sz="1500"/>
              <a:t>The tiny blood vessels in the retina can become weakened, leading to microaneurysms (small bulges in the vessel walls) and leakage of blood into the retinal tissue.</a:t>
            </a:r>
          </a:p>
          <a:p>
            <a:pPr marL="457200" indent="-457200">
              <a:lnSpc>
                <a:spcPct val="90000"/>
              </a:lnSpc>
              <a:buFont typeface="+mj-lt"/>
              <a:buAutoNum type="arabicPeriod"/>
            </a:pPr>
            <a:r>
              <a:rPr lang="en-US" sz="1500" b="1"/>
              <a:t>Ischemia (Poor Blood Supply):</a:t>
            </a:r>
            <a:r>
              <a:rPr lang="en-US" sz="1500"/>
              <a:t>As the disease progresses, some areas of the retina may experience reduced blood supply (ischemia), leading to the formation of new, abnormal blood vessels in an  attempt to compensate for the lack of oxygen.</a:t>
            </a:r>
            <a:endParaRPr lang="en-IN" sz="1500"/>
          </a:p>
        </p:txBody>
      </p:sp>
    </p:spTree>
    <p:extLst>
      <p:ext uri="{BB962C8B-B14F-4D97-AF65-F5344CB8AC3E}">
        <p14:creationId xmlns:p14="http://schemas.microsoft.com/office/powerpoint/2010/main" val="94484541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DCA398B-8CB4-4C0C-89C6-A8AB6F78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84B890-4925-76A6-BB7A-CCAD6790D1F3}"/>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IN">
                <a:latin typeface="Times New Roman" panose="02020603050405020304" pitchFamily="18" charset="0"/>
                <a:cs typeface="Times New Roman" panose="02020603050405020304" pitchFamily="18" charset="0"/>
              </a:rPr>
              <a:t>L2 REGULARIZATION</a:t>
            </a:r>
          </a:p>
        </p:txBody>
      </p:sp>
      <p:sp>
        <p:nvSpPr>
          <p:cNvPr id="3" name="Content Placeholder 2">
            <a:extLst>
              <a:ext uri="{FF2B5EF4-FFF2-40B4-BE49-F238E27FC236}">
                <a16:creationId xmlns:a16="http://schemas.microsoft.com/office/drawing/2014/main" id="{2B985756-F67D-007C-ABD8-D0B49502DD73}"/>
              </a:ext>
            </a:extLst>
          </p:cNvPr>
          <p:cNvSpPr>
            <a:spLocks noGrp="1"/>
          </p:cNvSpPr>
          <p:nvPr>
            <p:ph idx="1"/>
          </p:nvPr>
        </p:nvSpPr>
        <p:spPr>
          <a:xfrm>
            <a:off x="804672" y="2858703"/>
            <a:ext cx="4475892" cy="3042547"/>
          </a:xfrm>
        </p:spPr>
        <p:txBody>
          <a:bodyPr>
            <a:normAutofit/>
          </a:bodyPr>
          <a:lstStyle/>
          <a:p>
            <a:pPr marL="0" indent="0">
              <a:buNone/>
            </a:pPr>
            <a:r>
              <a:rPr lang="en-US">
                <a:solidFill>
                  <a:srgbClr val="FFFFFF"/>
                </a:solidFill>
                <a:latin typeface="Times New Roman" panose="02020603050405020304" pitchFamily="18" charset="0"/>
                <a:cs typeface="Times New Roman" panose="02020603050405020304" pitchFamily="18" charset="0"/>
              </a:rPr>
              <a:t>L2 regularization, also known as weight decay, is a common technique used in machine learning and neural networks to prevent overfitting. It works by adding a regularization term to the loss function during training, which penalizes large weights in the model.</a:t>
            </a:r>
            <a:endParaRPr lang="en-IN">
              <a:solidFill>
                <a:srgbClr val="FFFFFF"/>
              </a:solidFill>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9E8345C6-0280-4226-BD83-7333BA6C3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99823778-D290-4538-B146-1F73C3755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network of colorful circles and lines&#10;&#10;Description automatically generated">
            <a:extLst>
              <a:ext uri="{FF2B5EF4-FFF2-40B4-BE49-F238E27FC236}">
                <a16:creationId xmlns:a16="http://schemas.microsoft.com/office/drawing/2014/main" id="{69C0BE24-637B-9156-EB4D-CDE27FC43164}"/>
              </a:ext>
            </a:extLst>
          </p:cNvPr>
          <p:cNvPicPr>
            <a:picLocks noChangeAspect="1"/>
          </p:cNvPicPr>
          <p:nvPr/>
        </p:nvPicPr>
        <p:blipFill rotWithShape="1">
          <a:blip r:embed="rId2">
            <a:extLst>
              <a:ext uri="{28A0092B-C50C-407E-A947-70E740481C1C}">
                <a14:useLocalDpi xmlns:a14="http://schemas.microsoft.com/office/drawing/2010/main" val="0"/>
              </a:ext>
            </a:extLst>
          </a:blip>
          <a:srcRect l="4533" r="5273" b="-3"/>
          <a:stretch/>
        </p:blipFill>
        <p:spPr>
          <a:xfrm>
            <a:off x="7208520" y="1126397"/>
            <a:ext cx="3867912" cy="4288536"/>
          </a:xfrm>
          <a:prstGeom prst="rect">
            <a:avLst/>
          </a:prstGeom>
          <a:ln w="31750">
            <a:noFill/>
          </a:ln>
        </p:spPr>
      </p:pic>
    </p:spTree>
    <p:extLst>
      <p:ext uri="{BB962C8B-B14F-4D97-AF65-F5344CB8AC3E}">
        <p14:creationId xmlns:p14="http://schemas.microsoft.com/office/powerpoint/2010/main" val="1745504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263DE-1849-7242-34D1-E299392D54C9}"/>
              </a:ext>
            </a:extLst>
          </p:cNvPr>
          <p:cNvSpPr>
            <a:spLocks noGrp="1"/>
          </p:cNvSpPr>
          <p:nvPr>
            <p:ph type="title"/>
          </p:nvPr>
        </p:nvSpPr>
        <p:spPr>
          <a:xfrm>
            <a:off x="643466" y="643467"/>
            <a:ext cx="6242719" cy="1002453"/>
          </a:xfrm>
          <a:noFill/>
          <a:ln>
            <a:solidFill>
              <a:schemeClr val="bg1"/>
            </a:solidFill>
          </a:ln>
        </p:spPr>
        <p:txBody>
          <a:bodyPr wrap="square">
            <a:normAutofit/>
          </a:bodyPr>
          <a:lstStyle/>
          <a:p>
            <a:r>
              <a:rPr lang="en-IN" dirty="0">
                <a:solidFill>
                  <a:schemeClr val="bg1"/>
                </a:solidFill>
                <a:latin typeface="Times New Roman" panose="02020603050405020304" pitchFamily="18" charset="0"/>
                <a:cs typeface="Times New Roman" panose="02020603050405020304" pitchFamily="18" charset="0"/>
              </a:rPr>
              <a:t>K CROSS VALIDATION</a:t>
            </a:r>
          </a:p>
        </p:txBody>
      </p:sp>
      <p:sp>
        <p:nvSpPr>
          <p:cNvPr id="3" name="Content Placeholder 2">
            <a:extLst>
              <a:ext uri="{FF2B5EF4-FFF2-40B4-BE49-F238E27FC236}">
                <a16:creationId xmlns:a16="http://schemas.microsoft.com/office/drawing/2014/main" id="{509131BB-E8EC-4FAF-F323-35DA8E040871}"/>
              </a:ext>
            </a:extLst>
          </p:cNvPr>
          <p:cNvSpPr>
            <a:spLocks noGrp="1"/>
          </p:cNvSpPr>
          <p:nvPr>
            <p:ph idx="1"/>
          </p:nvPr>
        </p:nvSpPr>
        <p:spPr>
          <a:xfrm>
            <a:off x="643467" y="1981200"/>
            <a:ext cx="6242715" cy="4072466"/>
          </a:xfrm>
        </p:spPr>
        <p:txBody>
          <a:bodyPr>
            <a:noAutofit/>
          </a:bodyPr>
          <a:lstStyle/>
          <a:p>
            <a:pPr marL="0" indent="0">
              <a:lnSpc>
                <a:spcPct val="90000"/>
              </a:lnSpc>
              <a:buNone/>
            </a:pPr>
            <a:r>
              <a:rPr lang="en-US" sz="1600" dirty="0">
                <a:solidFill>
                  <a:schemeClr val="bg1"/>
                </a:solidFill>
                <a:latin typeface="Times New Roman" panose="02020603050405020304" pitchFamily="18" charset="0"/>
                <a:cs typeface="Times New Roman" panose="02020603050405020304" pitchFamily="18" charset="0"/>
              </a:rPr>
              <a:t>K-fold cross-validation is a widely used technique in machine learning for model evaluation and selection, particularly when dealing with limited data. It involves partitioning the dataset into k equally sized subsets, or "folds." The model is trained and evaluated k times, with each fold used once as the validation set while the remaining k-1 folds are used as the training set. This process allows for more robust validation compared to a single train-test split.</a:t>
            </a:r>
          </a:p>
          <a:p>
            <a:pPr marL="0" indent="0">
              <a:lnSpc>
                <a:spcPct val="90000"/>
              </a:lnSpc>
              <a:buNone/>
            </a:pPr>
            <a:r>
              <a:rPr lang="en-US" sz="1600" dirty="0">
                <a:solidFill>
                  <a:schemeClr val="bg1"/>
                </a:solidFill>
                <a:latin typeface="Times New Roman" panose="02020603050405020304" pitchFamily="18" charset="0"/>
                <a:cs typeface="Times New Roman" panose="02020603050405020304" pitchFamily="18" charset="0"/>
              </a:rPr>
              <a:t>Partitioning: The dataset is divided into k subsets of approximately equal </a:t>
            </a:r>
            <a:r>
              <a:rPr lang="en-US" sz="1600" dirty="0" err="1">
                <a:solidFill>
                  <a:schemeClr val="bg1"/>
                </a:solidFill>
                <a:latin typeface="Times New Roman" panose="02020603050405020304" pitchFamily="18" charset="0"/>
                <a:cs typeface="Times New Roman" panose="02020603050405020304" pitchFamily="18" charset="0"/>
              </a:rPr>
              <a:t>size.Iterative</a:t>
            </a:r>
            <a:r>
              <a:rPr lang="en-US" sz="1600" dirty="0">
                <a:solidFill>
                  <a:schemeClr val="bg1"/>
                </a:solidFill>
                <a:latin typeface="Times New Roman" panose="02020603050405020304" pitchFamily="18" charset="0"/>
                <a:cs typeface="Times New Roman" panose="02020603050405020304" pitchFamily="18" charset="0"/>
              </a:rPr>
              <a:t> Training and Validation: For each iteration, one of the k subsets is retained as the validation set, while the remaining k-1 subsets are used as the training set.</a:t>
            </a:r>
          </a:p>
          <a:p>
            <a:pPr marL="0" indent="0">
              <a:lnSpc>
                <a:spcPct val="90000"/>
              </a:lnSpc>
              <a:buNone/>
            </a:pPr>
            <a:r>
              <a:rPr lang="en-US" sz="1600" dirty="0">
                <a:solidFill>
                  <a:schemeClr val="bg1"/>
                </a:solidFill>
                <a:latin typeface="Times New Roman" panose="02020603050405020304" pitchFamily="18" charset="0"/>
                <a:cs typeface="Times New Roman" panose="02020603050405020304" pitchFamily="18" charset="0"/>
              </a:rPr>
              <a:t>Model Training: The model is trained on the training set, and its performance is evaluated on the validation set using a chosen evaluation metric (e.g., accuracy, precision, recall, F1-score).Performance Metrics: The performance metrics are recorded for each iteration.</a:t>
            </a:r>
          </a:p>
          <a:p>
            <a:pPr marL="0" indent="0">
              <a:lnSpc>
                <a:spcPct val="90000"/>
              </a:lnSpc>
              <a:buNone/>
            </a:pPr>
            <a:r>
              <a:rPr lang="en-US" sz="1600" dirty="0">
                <a:solidFill>
                  <a:schemeClr val="bg1"/>
                </a:solidFill>
                <a:latin typeface="Times New Roman" panose="02020603050405020304" pitchFamily="18" charset="0"/>
                <a:cs typeface="Times New Roman" panose="02020603050405020304" pitchFamily="18" charset="0"/>
              </a:rPr>
              <a:t>Average Performance: After all iterations are complete, the performance metrics are averaged to obtain a more reliable estimate of the model's performance.</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5" name="Picture 4" descr="A diagram of a workflow&#10;&#10;Description automatically generated with medium confidence">
            <a:extLst>
              <a:ext uri="{FF2B5EF4-FFF2-40B4-BE49-F238E27FC236}">
                <a16:creationId xmlns:a16="http://schemas.microsoft.com/office/drawing/2014/main" id="{E71733CA-D7DF-02C3-8729-3A0079560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120" y="2371512"/>
            <a:ext cx="3916680" cy="2520528"/>
          </a:xfrm>
          <a:prstGeom prst="rect">
            <a:avLst/>
          </a:prstGeom>
        </p:spPr>
      </p:pic>
    </p:spTree>
    <p:extLst>
      <p:ext uri="{BB962C8B-B14F-4D97-AF65-F5344CB8AC3E}">
        <p14:creationId xmlns:p14="http://schemas.microsoft.com/office/powerpoint/2010/main" val="3503679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4B275-A2B2-C6ED-10AC-D7DDDED69E5B}"/>
              </a:ext>
            </a:extLst>
          </p:cNvPr>
          <p:cNvSpPr>
            <a:spLocks noGrp="1"/>
          </p:cNvSpPr>
          <p:nvPr>
            <p:ph type="title"/>
          </p:nvPr>
        </p:nvSpPr>
        <p:spPr>
          <a:xfrm>
            <a:off x="804672" y="978776"/>
            <a:ext cx="5925310" cy="1174991"/>
          </a:xfrm>
        </p:spPr>
        <p:txBody>
          <a:bodyPr>
            <a:normAutofit/>
          </a:bodyPr>
          <a:lstStyle/>
          <a:p>
            <a:r>
              <a:rPr lang="en-IN" sz="2400">
                <a:latin typeface="Times New Roman" panose="02020603050405020304" pitchFamily="18" charset="0"/>
                <a:cs typeface="Times New Roman" panose="02020603050405020304" pitchFamily="18" charset="0"/>
              </a:rPr>
              <a:t>LEARNING RATE SCHEDULER</a:t>
            </a:r>
          </a:p>
        </p:txBody>
      </p:sp>
      <p:sp>
        <p:nvSpPr>
          <p:cNvPr id="3" name="Content Placeholder 2">
            <a:extLst>
              <a:ext uri="{FF2B5EF4-FFF2-40B4-BE49-F238E27FC236}">
                <a16:creationId xmlns:a16="http://schemas.microsoft.com/office/drawing/2014/main" id="{71733117-8359-78CB-9B35-AFBC7AFB034B}"/>
              </a:ext>
            </a:extLst>
          </p:cNvPr>
          <p:cNvSpPr>
            <a:spLocks noGrp="1"/>
          </p:cNvSpPr>
          <p:nvPr>
            <p:ph idx="1"/>
          </p:nvPr>
        </p:nvSpPr>
        <p:spPr>
          <a:xfrm>
            <a:off x="804672" y="2640692"/>
            <a:ext cx="5925310" cy="3255252"/>
          </a:xfrm>
        </p:spPr>
        <p:txBody>
          <a:bodyPr>
            <a:normAutofit/>
          </a:bodyPr>
          <a:lstStyle/>
          <a:p>
            <a:pPr marL="0" indent="0">
              <a:buNone/>
            </a:pPr>
            <a:r>
              <a:rPr lang="en-US">
                <a:latin typeface="Times New Roman" panose="02020603050405020304" pitchFamily="18" charset="0"/>
                <a:cs typeface="Times New Roman" panose="02020603050405020304" pitchFamily="18" charset="0"/>
              </a:rPr>
              <a:t>Learning rate scheduling is an optimization technique used during training to adjust the learning rate over time. In the context of InceptionV3 or any deep learning model, including a learning rate scheduler can help improve training stability, convergence speed, and final performance.</a:t>
            </a:r>
            <a:endParaRPr lang="en-IN">
              <a:latin typeface="Times New Roman" panose="02020603050405020304" pitchFamily="18" charset="0"/>
              <a:cs typeface="Times New Roman" panose="02020603050405020304" pitchFamily="18" charset="0"/>
            </a:endParaRPr>
          </a:p>
        </p:txBody>
      </p:sp>
      <p:pic>
        <p:nvPicPr>
          <p:cNvPr id="17" name="Picture 16" descr="Graph on document with pen">
            <a:extLst>
              <a:ext uri="{FF2B5EF4-FFF2-40B4-BE49-F238E27FC236}">
                <a16:creationId xmlns:a16="http://schemas.microsoft.com/office/drawing/2014/main" id="{2CCC2C9B-B1E9-6FE1-6FBA-92422E35EDE8}"/>
              </a:ext>
            </a:extLst>
          </p:cNvPr>
          <p:cNvPicPr>
            <a:picLocks noChangeAspect="1"/>
          </p:cNvPicPr>
          <p:nvPr/>
        </p:nvPicPr>
        <p:blipFill rotWithShape="1">
          <a:blip r:embed="rId2"/>
          <a:srcRect l="34196" r="20473" b="-1"/>
          <a:stretch/>
        </p:blipFill>
        <p:spPr>
          <a:xfrm>
            <a:off x="7534654" y="10"/>
            <a:ext cx="4657345" cy="6857990"/>
          </a:xfrm>
          <a:prstGeom prst="rect">
            <a:avLst/>
          </a:prstGeom>
        </p:spPr>
      </p:pic>
    </p:spTree>
    <p:extLst>
      <p:ext uri="{BB962C8B-B14F-4D97-AF65-F5344CB8AC3E}">
        <p14:creationId xmlns:p14="http://schemas.microsoft.com/office/powerpoint/2010/main" val="4009070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B0F5D-BDDC-6779-5F89-181236FB1AA6}"/>
              </a:ext>
            </a:extLst>
          </p:cNvPr>
          <p:cNvSpPr>
            <a:spLocks noGrp="1"/>
          </p:cNvSpPr>
          <p:nvPr>
            <p:ph type="title"/>
          </p:nvPr>
        </p:nvSpPr>
        <p:spPr>
          <a:xfrm>
            <a:off x="2231136" y="964692"/>
            <a:ext cx="7729728" cy="1188720"/>
          </a:xfrm>
          <a:solidFill>
            <a:srgbClr val="FFFFFF">
              <a:alpha val="10000"/>
            </a:srgbClr>
          </a:solidFill>
          <a:ln>
            <a:solidFill>
              <a:schemeClr val="tx1"/>
            </a:solidFill>
          </a:ln>
        </p:spPr>
        <p:txBody>
          <a:bodyPr>
            <a:normAutofit/>
          </a:bodyPr>
          <a:lstStyle/>
          <a:p>
            <a:r>
              <a:rPr lang="en-IN" dirty="0">
                <a:solidFill>
                  <a:schemeClr val="tx1"/>
                </a:solidFill>
                <a:latin typeface="Times New Roman" panose="02020603050405020304" pitchFamily="18" charset="0"/>
                <a:cs typeface="Times New Roman" panose="02020603050405020304" pitchFamily="18" charset="0"/>
              </a:rPr>
              <a:t>LEARNING RATE SCHEDULER CODE</a:t>
            </a:r>
          </a:p>
        </p:txBody>
      </p:sp>
      <p:sp>
        <p:nvSpPr>
          <p:cNvPr id="3" name="Content Placeholder 2">
            <a:extLst>
              <a:ext uri="{FF2B5EF4-FFF2-40B4-BE49-F238E27FC236}">
                <a16:creationId xmlns:a16="http://schemas.microsoft.com/office/drawing/2014/main" id="{86795F02-79DF-3CE7-F59A-F9C43BD6D26E}"/>
              </a:ext>
            </a:extLst>
          </p:cNvPr>
          <p:cNvSpPr>
            <a:spLocks noGrp="1"/>
          </p:cNvSpPr>
          <p:nvPr>
            <p:ph idx="1"/>
          </p:nvPr>
        </p:nvSpPr>
        <p:spPr>
          <a:xfrm>
            <a:off x="2231136" y="2638044"/>
            <a:ext cx="7729728" cy="3101983"/>
          </a:xfrm>
        </p:spPr>
        <p:txBody>
          <a:bodyPr>
            <a:noAutofit/>
          </a:bodyPr>
          <a:lstStyle/>
          <a:p>
            <a:pPr marL="0" indent="0">
              <a:lnSpc>
                <a:spcPct val="90000"/>
              </a:lnSpc>
              <a:buNone/>
            </a:pPr>
            <a:r>
              <a:rPr lang="en-US" sz="2000" dirty="0">
                <a:latin typeface="Times New Roman" panose="02020603050405020304" pitchFamily="18" charset="0"/>
                <a:cs typeface="Times New Roman" panose="02020603050405020304" pitchFamily="18" charset="0"/>
              </a:rPr>
              <a:t># Learning rate schedule function</a:t>
            </a:r>
          </a:p>
          <a:p>
            <a:pPr marL="0" indent="0">
              <a:lnSpc>
                <a:spcPct val="90000"/>
              </a:lnSpc>
              <a:buNone/>
            </a:pPr>
            <a:r>
              <a:rPr lang="en-US" sz="2000" dirty="0">
                <a:latin typeface="Times New Roman" panose="02020603050405020304" pitchFamily="18" charset="0"/>
                <a:cs typeface="Times New Roman" panose="02020603050405020304" pitchFamily="18" charset="0"/>
              </a:rPr>
              <a:t>def </a:t>
            </a:r>
            <a:r>
              <a:rPr lang="en-US" sz="2000" dirty="0" err="1">
                <a:latin typeface="Times New Roman" panose="02020603050405020304" pitchFamily="18" charset="0"/>
                <a:cs typeface="Times New Roman" panose="02020603050405020304" pitchFamily="18" charset="0"/>
              </a:rPr>
              <a:t>lr_schedule</a:t>
            </a:r>
            <a:r>
              <a:rPr lang="en-US" sz="2000" dirty="0">
                <a:latin typeface="Times New Roman" panose="02020603050405020304" pitchFamily="18" charset="0"/>
                <a:cs typeface="Times New Roman" panose="02020603050405020304" pitchFamily="18" charset="0"/>
              </a:rPr>
              <a:t>(epoch):   </a:t>
            </a:r>
          </a:p>
          <a:p>
            <a:pPr marL="0" indent="0">
              <a:lnSpc>
                <a:spcPct val="90000"/>
              </a:lnSpc>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initial_learning_rate</a:t>
            </a:r>
            <a:r>
              <a:rPr lang="en-US" sz="2000" dirty="0">
                <a:latin typeface="Times New Roman" panose="02020603050405020304" pitchFamily="18" charset="0"/>
                <a:cs typeface="Times New Roman" panose="02020603050405020304" pitchFamily="18" charset="0"/>
              </a:rPr>
              <a:t> = 0.001    </a:t>
            </a:r>
          </a:p>
          <a:p>
            <a:pPr marL="0" indent="0">
              <a:lnSpc>
                <a:spcPct val="90000"/>
              </a:lnSpc>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decay_rate</a:t>
            </a:r>
            <a:r>
              <a:rPr lang="en-US" sz="2000" dirty="0">
                <a:latin typeface="Times New Roman" panose="02020603050405020304" pitchFamily="18" charset="0"/>
                <a:cs typeface="Times New Roman" panose="02020603050405020304" pitchFamily="18" charset="0"/>
              </a:rPr>
              <a:t> = 0.1   </a:t>
            </a:r>
          </a:p>
          <a:p>
            <a:pPr marL="0" indent="0">
              <a:lnSpc>
                <a:spcPct val="90000"/>
              </a:lnSpc>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decay_steps</a:t>
            </a:r>
            <a:r>
              <a:rPr lang="en-US" sz="2000" dirty="0">
                <a:latin typeface="Times New Roman" panose="02020603050405020304" pitchFamily="18" charset="0"/>
                <a:cs typeface="Times New Roman" panose="02020603050405020304" pitchFamily="18" charset="0"/>
              </a:rPr>
              <a:t> = 5  </a:t>
            </a:r>
          </a:p>
          <a:p>
            <a:pPr marL="0" indent="0">
              <a:lnSpc>
                <a:spcPct val="90000"/>
              </a:lnSpc>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lr</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initial_learning_rate</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decay_rate</a:t>
            </a:r>
            <a:r>
              <a:rPr lang="en-US" sz="2000" dirty="0">
                <a:latin typeface="Times New Roman" panose="02020603050405020304" pitchFamily="18" charset="0"/>
                <a:cs typeface="Times New Roman" panose="02020603050405020304" pitchFamily="18" charset="0"/>
              </a:rPr>
              <a:t> ** (epoch / </a:t>
            </a:r>
            <a:r>
              <a:rPr lang="en-US" sz="2000" dirty="0" err="1">
                <a:latin typeface="Times New Roman" panose="02020603050405020304" pitchFamily="18" charset="0"/>
                <a:cs typeface="Times New Roman" panose="02020603050405020304" pitchFamily="18" charset="0"/>
              </a:rPr>
              <a:t>decay_steps</a:t>
            </a:r>
            <a:r>
              <a:rPr lang="en-US" sz="2000" dirty="0">
                <a:latin typeface="Times New Roman" panose="02020603050405020304" pitchFamily="18" charset="0"/>
                <a:cs typeface="Times New Roman" panose="02020603050405020304" pitchFamily="18" charset="0"/>
              </a:rPr>
              <a:t>) </a:t>
            </a:r>
          </a:p>
          <a:p>
            <a:pPr marL="0" indent="0">
              <a:lnSpc>
                <a:spcPct val="90000"/>
              </a:lnSpc>
              <a:buNone/>
            </a:pPr>
            <a:r>
              <a:rPr lang="en-US" sz="2000" dirty="0">
                <a:latin typeface="Times New Roman" panose="02020603050405020304" pitchFamily="18" charset="0"/>
                <a:cs typeface="Times New Roman" panose="02020603050405020304" pitchFamily="18" charset="0"/>
              </a:rPr>
              <a:t>	  return </a:t>
            </a:r>
            <a:r>
              <a:rPr lang="en-US" sz="2000" dirty="0" err="1">
                <a:latin typeface="Times New Roman" panose="02020603050405020304" pitchFamily="18" charset="0"/>
                <a:cs typeface="Times New Roman" panose="02020603050405020304" pitchFamily="18" charset="0"/>
              </a:rPr>
              <a:t>lr</a:t>
            </a:r>
            <a:endParaRPr lang="en-US" sz="2000" dirty="0">
              <a:latin typeface="Times New Roman" panose="02020603050405020304" pitchFamily="18" charset="0"/>
              <a:cs typeface="Times New Roman" panose="02020603050405020304" pitchFamily="18" charset="0"/>
            </a:endParaRPr>
          </a:p>
          <a:p>
            <a:pPr marL="0" indent="0">
              <a:lnSpc>
                <a:spcPct val="90000"/>
              </a:lnSpc>
              <a:buNone/>
            </a:pPr>
            <a:r>
              <a:rPr lang="en-US" sz="2000" dirty="0">
                <a:latin typeface="Times New Roman" panose="02020603050405020304" pitchFamily="18" charset="0"/>
                <a:cs typeface="Times New Roman" panose="02020603050405020304" pitchFamily="18" charset="0"/>
              </a:rPr>
              <a:t># Define learning rate schedule callback</a:t>
            </a:r>
          </a:p>
          <a:p>
            <a:pPr marL="0" indent="0">
              <a:lnSpc>
                <a:spcPct val="90000"/>
              </a:lnSpc>
              <a:buNone/>
            </a:pPr>
            <a:r>
              <a:rPr lang="en-US" sz="2000" dirty="0" err="1">
                <a:latin typeface="Times New Roman" panose="02020603050405020304" pitchFamily="18" charset="0"/>
                <a:cs typeface="Times New Roman" panose="02020603050405020304" pitchFamily="18" charset="0"/>
              </a:rPr>
              <a:t>lr_scheduler</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LearningRateScheduler</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lr_schedule</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6013717"/>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3764AE-D7B7-4CB5-A0E1-2885E459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63553E-71E6-FBC8-3FD3-38E38ABEBFF3}"/>
              </a:ext>
            </a:extLst>
          </p:cNvPr>
          <p:cNvSpPr>
            <a:spLocks noGrp="1"/>
          </p:cNvSpPr>
          <p:nvPr>
            <p:ph type="title"/>
          </p:nvPr>
        </p:nvSpPr>
        <p:spPr>
          <a:xfrm>
            <a:off x="537563" y="2099144"/>
            <a:ext cx="3610691" cy="2673194"/>
          </a:xfrm>
          <a:noFill/>
          <a:ln>
            <a:solidFill>
              <a:schemeClr val="tx1">
                <a:lumMod val="85000"/>
                <a:lumOff val="15000"/>
              </a:schemeClr>
            </a:solidFill>
          </a:ln>
        </p:spPr>
        <p:txBody>
          <a:bodyPr>
            <a:normAutofit/>
          </a:bodyPr>
          <a:lstStyle/>
          <a:p>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EXPLORATORY DATA ANALYSIS</a:t>
            </a:r>
            <a:endParaRPr lang="en-IN"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useBgFill="1">
        <p:nvSpPr>
          <p:cNvPr id="16" name="Rectangle 15">
            <a:extLst>
              <a:ext uri="{FF2B5EF4-FFF2-40B4-BE49-F238E27FC236}">
                <a16:creationId xmlns:a16="http://schemas.microsoft.com/office/drawing/2014/main" id="{329C095C-3AB6-49D8-9436-3672566FE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45B23B-221D-0F29-7002-BE0DD88EFB99}"/>
              </a:ext>
            </a:extLst>
          </p:cNvPr>
          <p:cNvSpPr>
            <a:spLocks noGrp="1"/>
          </p:cNvSpPr>
          <p:nvPr>
            <p:ph idx="1"/>
          </p:nvPr>
        </p:nvSpPr>
        <p:spPr>
          <a:xfrm>
            <a:off x="5297763" y="973600"/>
            <a:ext cx="5826919" cy="4924280"/>
          </a:xfrm>
        </p:spPr>
        <p:txBody>
          <a:bodyPr anchor="ct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Exploratory Data Analysis (EDA) is an essential step in the data analysis process, where analysts explore and summarize key characteristics of the dataset to understand its structure, patterns, and potential relationships. EDA involves various techniques and visualizations to gain insights into the data before applying more complex analytical methods. Overall, EDA is a crucial step in the data analysis workflow, providing a foundation for subsequent modeling, hypothesis testing, and decision-making. It helps analysts understand the data's characteristics, uncover patterns and relationships, and make informed decisions based on data-driven insights.</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078266"/>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041AB2-A9B4-4D3F-B120-38E7860A8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334" y="804334"/>
            <a:ext cx="10583332" cy="5249332"/>
          </a:xfrm>
          <a:prstGeom prst="rect">
            <a:avLst/>
          </a:prstGeom>
          <a:solidFill>
            <a:srgbClr val="FFFFFF"/>
          </a:solidFill>
          <a:ln w="190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graph&#10;&#10;Description automatically generated">
            <a:extLst>
              <a:ext uri="{FF2B5EF4-FFF2-40B4-BE49-F238E27FC236}">
                <a16:creationId xmlns:a16="http://schemas.microsoft.com/office/drawing/2014/main" id="{CFCCD06C-062F-96C8-BA28-996E5761B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502" y="1042137"/>
            <a:ext cx="6179580" cy="4773726"/>
          </a:xfrm>
          <a:prstGeom prst="rect">
            <a:avLst/>
          </a:prstGeom>
        </p:spPr>
      </p:pic>
    </p:spTree>
    <p:extLst>
      <p:ext uri="{BB962C8B-B14F-4D97-AF65-F5344CB8AC3E}">
        <p14:creationId xmlns:p14="http://schemas.microsoft.com/office/powerpoint/2010/main" val="2391052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Neural Networks Wallpapers - 4k, HD Neural Networks Backgrounds on  WallpaperBat">
            <a:extLst>
              <a:ext uri="{FF2B5EF4-FFF2-40B4-BE49-F238E27FC236}">
                <a16:creationId xmlns:a16="http://schemas.microsoft.com/office/drawing/2014/main" id="{19F03761-7933-4CBF-71F1-98449203E6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63F7E2-E15A-C880-D93A-71D3F1D93387}"/>
              </a:ext>
            </a:extLst>
          </p:cNvPr>
          <p:cNvSpPr txBox="1"/>
          <p:nvPr/>
        </p:nvSpPr>
        <p:spPr>
          <a:xfrm>
            <a:off x="1901371" y="1291770"/>
            <a:ext cx="6139543" cy="1015663"/>
          </a:xfrm>
          <a:prstGeom prst="rect">
            <a:avLst/>
          </a:prstGeom>
          <a:noFill/>
        </p:spPr>
        <p:txBody>
          <a:bodyPr wrap="square" rtlCol="0">
            <a:spAutoFit/>
          </a:bodyPr>
          <a:lstStyle/>
          <a:p>
            <a:r>
              <a:rPr lang="en-IN" sz="6000" b="1" dirty="0">
                <a:latin typeface="Bradley Hand ITC" panose="03070402050302030203" pitchFamily="66" charset="0"/>
              </a:rPr>
              <a:t>THANK  YOU</a:t>
            </a:r>
          </a:p>
        </p:txBody>
      </p:sp>
    </p:spTree>
    <p:extLst>
      <p:ext uri="{BB962C8B-B14F-4D97-AF65-F5344CB8AC3E}">
        <p14:creationId xmlns:p14="http://schemas.microsoft.com/office/powerpoint/2010/main" val="395386578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F3E3F7-BC87-9BA1-E856-75FDA9629E68}"/>
              </a:ext>
            </a:extLst>
          </p:cNvPr>
          <p:cNvSpPr txBox="1">
            <a:spLocks noGrp="1"/>
          </p:cNvSpPr>
          <p:nvPr>
            <p:ph type="title"/>
          </p:nvPr>
        </p:nvSpPr>
        <p:spPr>
          <a:xfrm>
            <a:off x="829781" y="2708804"/>
            <a:ext cx="3698803" cy="1440394"/>
          </a:xfrm>
          <a:prstGeom prst="rect">
            <a:avLst/>
          </a:prstGeom>
          <a:noFill/>
          <a:ln>
            <a:solidFill>
              <a:schemeClr val="tx1"/>
            </a:solidFill>
          </a:ln>
        </p:spPr>
        <p:txBody>
          <a:bodyPr rtlCol="0">
            <a:normAutofit/>
          </a:bodyPr>
          <a:lstStyle/>
          <a:p>
            <a:r>
              <a:rPr lang="en-IN" sz="2400">
                <a:solidFill>
                  <a:schemeClr val="tx1"/>
                </a:solidFill>
              </a:rPr>
              <a:t>Severity of Diabetic Retinopathy</a:t>
            </a:r>
          </a:p>
        </p:txBody>
      </p:sp>
      <p:sp>
        <p:nvSpPr>
          <p:cNvPr id="33" name="Rectangle 32">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538C81-23FB-1737-73D6-1A52AB0E2CA8}"/>
              </a:ext>
            </a:extLst>
          </p:cNvPr>
          <p:cNvSpPr>
            <a:spLocks noGrp="1"/>
          </p:cNvSpPr>
          <p:nvPr>
            <p:ph idx="1"/>
          </p:nvPr>
        </p:nvSpPr>
        <p:spPr>
          <a:xfrm>
            <a:off x="6049182" y="802638"/>
            <a:ext cx="5408696" cy="5252722"/>
          </a:xfrm>
        </p:spPr>
        <p:txBody>
          <a:bodyPr anchor="ctr">
            <a:normAutofit/>
          </a:bodyPr>
          <a:lstStyle/>
          <a:p>
            <a:pPr marL="0" indent="0">
              <a:lnSpc>
                <a:spcPct val="90000"/>
              </a:lnSpc>
              <a:buNone/>
            </a:pPr>
            <a:r>
              <a:rPr lang="en-US" sz="1700">
                <a:solidFill>
                  <a:schemeClr val="bg1"/>
                </a:solidFill>
              </a:rPr>
              <a:t>The severity of diabetic retinopathy is categorized into different stages based on the extent and characteristics of the retinal damage. The stages include:</a:t>
            </a:r>
          </a:p>
          <a:p>
            <a:pPr marL="457200" indent="-457200">
              <a:lnSpc>
                <a:spcPct val="90000"/>
              </a:lnSpc>
              <a:buFont typeface="+mj-lt"/>
              <a:buAutoNum type="arabicPeriod"/>
            </a:pPr>
            <a:r>
              <a:rPr lang="en-US" sz="1700" b="1">
                <a:solidFill>
                  <a:schemeClr val="bg1"/>
                </a:solidFill>
              </a:rPr>
              <a:t>Mild Non-Proliferative Retinopathy (NPDR):</a:t>
            </a:r>
            <a:r>
              <a:rPr lang="en-US" sz="1700">
                <a:solidFill>
                  <a:schemeClr val="bg1"/>
                </a:solidFill>
              </a:rPr>
              <a:t>Microaneurysms may be present, but overall, the retina shows only mild damage.</a:t>
            </a:r>
          </a:p>
          <a:p>
            <a:pPr marL="457200" indent="-457200">
              <a:lnSpc>
                <a:spcPct val="90000"/>
              </a:lnSpc>
              <a:buFont typeface="+mj-lt"/>
              <a:buAutoNum type="arabicPeriod"/>
            </a:pPr>
            <a:r>
              <a:rPr lang="en-US" sz="1700" b="1">
                <a:solidFill>
                  <a:schemeClr val="bg1"/>
                </a:solidFill>
              </a:rPr>
              <a:t>Moderate NPDR : </a:t>
            </a:r>
            <a:r>
              <a:rPr lang="en-US" sz="1700">
                <a:solidFill>
                  <a:schemeClr val="bg1"/>
                </a:solidFill>
              </a:rPr>
              <a:t>More severe changes in the blood vessels, such as blockages and increased numbers of microaneurysms.</a:t>
            </a:r>
          </a:p>
          <a:p>
            <a:pPr marL="457200" indent="-457200">
              <a:lnSpc>
                <a:spcPct val="90000"/>
              </a:lnSpc>
              <a:buFont typeface="+mj-lt"/>
              <a:buAutoNum type="arabicPeriod"/>
            </a:pPr>
            <a:r>
              <a:rPr lang="en-US" sz="1700" b="1">
                <a:solidFill>
                  <a:schemeClr val="bg1"/>
                </a:solidFill>
              </a:rPr>
              <a:t>Severe NPDR : </a:t>
            </a:r>
            <a:r>
              <a:rPr lang="en-US" sz="1700">
                <a:solidFill>
                  <a:schemeClr val="bg1"/>
                </a:solidFill>
              </a:rPr>
              <a:t>Significant blockages in blood vessels, increased numbers of microaneurysms, and signs of poor blood supply (ischemia).</a:t>
            </a:r>
          </a:p>
          <a:p>
            <a:pPr marL="457200" indent="-457200">
              <a:lnSpc>
                <a:spcPct val="90000"/>
              </a:lnSpc>
              <a:buFont typeface="+mj-lt"/>
              <a:buAutoNum type="arabicPeriod"/>
            </a:pPr>
            <a:r>
              <a:rPr lang="en-US" sz="1700" b="1">
                <a:solidFill>
                  <a:schemeClr val="bg1"/>
                </a:solidFill>
              </a:rPr>
              <a:t>Proliferative Diabetic Retinopathy (PDR):</a:t>
            </a:r>
            <a:r>
              <a:rPr lang="en-US" sz="1700">
                <a:solidFill>
                  <a:schemeClr val="bg1"/>
                </a:solidFill>
              </a:rPr>
              <a:t>The advanced stage marked by the growth of abnormal blood vessels (neovascularization) on the retina or optic nerve head. These vessels are fragile and can lead to bleeding into the vitreous gel, causing vision problems and potentially retinal detachment.</a:t>
            </a:r>
            <a:endParaRPr lang="en-IN" sz="1700">
              <a:solidFill>
                <a:schemeClr val="bg1"/>
              </a:solidFill>
            </a:endParaRPr>
          </a:p>
          <a:p>
            <a:pPr marL="0" indent="0">
              <a:lnSpc>
                <a:spcPct val="90000"/>
              </a:lnSpc>
              <a:buNone/>
            </a:pPr>
            <a:endParaRPr lang="en-IN" sz="1700">
              <a:solidFill>
                <a:schemeClr val="bg1"/>
              </a:solidFill>
            </a:endParaRPr>
          </a:p>
        </p:txBody>
      </p:sp>
    </p:spTree>
    <p:extLst>
      <p:ext uri="{BB962C8B-B14F-4D97-AF65-F5344CB8AC3E}">
        <p14:creationId xmlns:p14="http://schemas.microsoft.com/office/powerpoint/2010/main" val="50300879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pair of circles&#10;&#10;Description automatically generated">
            <a:extLst>
              <a:ext uri="{FF2B5EF4-FFF2-40B4-BE49-F238E27FC236}">
                <a16:creationId xmlns:a16="http://schemas.microsoft.com/office/drawing/2014/main" id="{C848768C-F928-3A9F-0730-01C7B780D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98572"/>
            <a:ext cx="10134600" cy="3800475"/>
          </a:xfrm>
          <a:prstGeom prst="rect">
            <a:avLst/>
          </a:prstGeom>
        </p:spPr>
      </p:pic>
    </p:spTree>
    <p:extLst>
      <p:ext uri="{BB962C8B-B14F-4D97-AF65-F5344CB8AC3E}">
        <p14:creationId xmlns:p14="http://schemas.microsoft.com/office/powerpoint/2010/main" val="3368590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4" name="Picture 43" descr="A top view of books with different cover colours">
            <a:extLst>
              <a:ext uri="{FF2B5EF4-FFF2-40B4-BE49-F238E27FC236}">
                <a16:creationId xmlns:a16="http://schemas.microsoft.com/office/drawing/2014/main" id="{E32A9B93-DD83-9654-0E53-219C2CEC1040}"/>
              </a:ext>
            </a:extLst>
          </p:cNvPr>
          <p:cNvPicPr>
            <a:picLocks noChangeAspect="1"/>
          </p:cNvPicPr>
          <p:nvPr/>
        </p:nvPicPr>
        <p:blipFill rotWithShape="1">
          <a:blip r:embed="rId2"/>
          <a:srcRect l="1301" r="9810"/>
          <a:stretch/>
        </p:blipFill>
        <p:spPr>
          <a:xfrm>
            <a:off x="642" y="10"/>
            <a:ext cx="6096000" cy="6857990"/>
          </a:xfrm>
          <a:prstGeom prst="rect">
            <a:avLst/>
          </a:prstGeom>
        </p:spPr>
      </p:pic>
      <p:sp>
        <p:nvSpPr>
          <p:cNvPr id="2" name="Title 1">
            <a:extLst>
              <a:ext uri="{FF2B5EF4-FFF2-40B4-BE49-F238E27FC236}">
                <a16:creationId xmlns:a16="http://schemas.microsoft.com/office/drawing/2014/main" id="{A4F2570C-96B5-330B-4699-C2A6059DE14C}"/>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en-US" sz="1900">
                <a:solidFill>
                  <a:schemeClr val="bg1"/>
                </a:solidFill>
              </a:rPr>
              <a:t>Detailed literature review of conventional algorithms</a:t>
            </a:r>
            <a:endParaRPr lang="en-IN" sz="1900">
              <a:solidFill>
                <a:schemeClr val="bg1"/>
              </a:solidFill>
            </a:endParaRPr>
          </a:p>
        </p:txBody>
      </p:sp>
      <p:sp>
        <p:nvSpPr>
          <p:cNvPr id="28" name="Content Placeholder 2">
            <a:extLst>
              <a:ext uri="{FF2B5EF4-FFF2-40B4-BE49-F238E27FC236}">
                <a16:creationId xmlns:a16="http://schemas.microsoft.com/office/drawing/2014/main" id="{6D1A51CB-7560-6D5F-EA56-85899BC878C6}"/>
              </a:ext>
            </a:extLst>
          </p:cNvPr>
          <p:cNvSpPr>
            <a:spLocks noGrp="1"/>
          </p:cNvSpPr>
          <p:nvPr>
            <p:ph idx="1"/>
          </p:nvPr>
        </p:nvSpPr>
        <p:spPr>
          <a:xfrm>
            <a:off x="6743941" y="976129"/>
            <a:ext cx="4804931" cy="4919815"/>
          </a:xfrm>
        </p:spPr>
        <p:txBody>
          <a:bodyPr anchor="ctr">
            <a:normAutofit/>
          </a:bodyPr>
          <a:lstStyle/>
          <a:p>
            <a:pPr marL="514350" indent="-514350">
              <a:buFont typeface="+mj-lt"/>
              <a:buAutoNum type="arabicPeriod"/>
            </a:pPr>
            <a:r>
              <a:rPr lang="en-US" b="1"/>
              <a:t>Subjectivity and Inter-Observer Variability </a:t>
            </a:r>
          </a:p>
          <a:p>
            <a:pPr marL="514350" indent="-514350">
              <a:buFont typeface="+mj-lt"/>
              <a:buAutoNum type="arabicPeriod"/>
            </a:pPr>
            <a:r>
              <a:rPr lang="en-US" b="1"/>
              <a:t>Time-Consuming Manual Grading </a:t>
            </a:r>
          </a:p>
          <a:p>
            <a:pPr marL="514350" indent="-514350">
              <a:buFont typeface="+mj-lt"/>
              <a:buAutoNum type="arabicPeriod"/>
            </a:pPr>
            <a:r>
              <a:rPr lang="en-US" b="1"/>
              <a:t>Limited Sensitivity to Early-Stage </a:t>
            </a:r>
          </a:p>
          <a:p>
            <a:pPr marL="514350" indent="-514350">
              <a:buFont typeface="+mj-lt"/>
              <a:buAutoNum type="arabicPeriod"/>
            </a:pPr>
            <a:r>
              <a:rPr lang="en-US" b="1"/>
              <a:t>Dependence on Image </a:t>
            </a:r>
          </a:p>
          <a:p>
            <a:pPr marL="514350" indent="-514350">
              <a:buFont typeface="+mj-lt"/>
              <a:buAutoNum type="arabicPeriod"/>
            </a:pPr>
            <a:r>
              <a:rPr lang="en-US" b="1"/>
              <a:t>Risk of Missed Diagnoses</a:t>
            </a:r>
            <a:endParaRPr lang="en-IN"/>
          </a:p>
        </p:txBody>
      </p:sp>
    </p:spTree>
    <p:extLst>
      <p:ext uri="{BB962C8B-B14F-4D97-AF65-F5344CB8AC3E}">
        <p14:creationId xmlns:p14="http://schemas.microsoft.com/office/powerpoint/2010/main" val="342755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3EC43-D543-9E0D-C712-FFFD84F22D6F}"/>
              </a:ext>
            </a:extLst>
          </p:cNvPr>
          <p:cNvSpPr>
            <a:spLocks noGrp="1"/>
          </p:cNvSpPr>
          <p:nvPr>
            <p:ph type="title"/>
          </p:nvPr>
        </p:nvSpPr>
        <p:spPr>
          <a:xfrm>
            <a:off x="2231136" y="964692"/>
            <a:ext cx="7729728" cy="1188720"/>
          </a:xfrm>
          <a:solidFill>
            <a:schemeClr val="bg1">
              <a:alpha val="30000"/>
            </a:schemeClr>
          </a:solidFill>
          <a:ln>
            <a:solidFill>
              <a:srgbClr val="FFFFFF"/>
            </a:solidFill>
          </a:ln>
        </p:spPr>
        <p:txBody>
          <a:bodyPr>
            <a:normAutofit/>
          </a:bodyPr>
          <a:lstStyle/>
          <a:p>
            <a:r>
              <a:rPr lang="en-US" sz="2400">
                <a:solidFill>
                  <a:schemeClr val="tx1"/>
                </a:solidFill>
              </a:rPr>
              <a:t>Literature review –Machine Learning algorithm &amp; Deep learning algorithm</a:t>
            </a:r>
            <a:endParaRPr lang="en-IN" sz="2400">
              <a:solidFill>
                <a:schemeClr val="tx1"/>
              </a:solidFill>
            </a:endParaRPr>
          </a:p>
        </p:txBody>
      </p:sp>
      <p:sp>
        <p:nvSpPr>
          <p:cNvPr id="3" name="Content Placeholder 2">
            <a:extLst>
              <a:ext uri="{FF2B5EF4-FFF2-40B4-BE49-F238E27FC236}">
                <a16:creationId xmlns:a16="http://schemas.microsoft.com/office/drawing/2014/main" id="{AB452D20-398C-6C6D-405F-73DF25E4E218}"/>
              </a:ext>
            </a:extLst>
          </p:cNvPr>
          <p:cNvSpPr>
            <a:spLocks noGrp="1"/>
          </p:cNvSpPr>
          <p:nvPr>
            <p:ph idx="1"/>
          </p:nvPr>
        </p:nvSpPr>
        <p:spPr>
          <a:xfrm>
            <a:off x="2231136" y="2638044"/>
            <a:ext cx="7729728" cy="3101983"/>
          </a:xfrm>
        </p:spPr>
        <p:txBody>
          <a:bodyPr>
            <a:normAutofit/>
          </a:bodyPr>
          <a:lstStyle/>
          <a:p>
            <a:pPr marL="0" indent="0">
              <a:lnSpc>
                <a:spcPct val="90000"/>
              </a:lnSpc>
              <a:buNone/>
            </a:pPr>
            <a:r>
              <a:rPr lang="en-US" sz="1400" dirty="0"/>
              <a:t>Deep learning algorithms, particularly Convolutional Neural Networks (CNNs), have shown significant success in detecting diabetic retinopathy (DR). These algorithms leverage the power of neural networks to automatically learn hierarchical representations from image data. Some popular deep learning approaches for detecting diabetic retinopathy are:</a:t>
            </a:r>
          </a:p>
          <a:p>
            <a:pPr marL="0" indent="0">
              <a:lnSpc>
                <a:spcPct val="90000"/>
              </a:lnSpc>
              <a:buNone/>
            </a:pPr>
            <a:r>
              <a:rPr lang="en-US" sz="1400" b="1" dirty="0"/>
              <a:t>1)Google's Inception-v3:</a:t>
            </a:r>
            <a:r>
              <a:rPr lang="en-US" sz="1400" dirty="0"/>
              <a:t>Google's Inception-v3 is a deep neural network architecture that has been applied to diabetic retinopathy detection. It's known for its efficiency in handling large-scale image datasets.</a:t>
            </a:r>
          </a:p>
          <a:p>
            <a:pPr marL="0" indent="0">
              <a:lnSpc>
                <a:spcPct val="90000"/>
              </a:lnSpc>
              <a:buNone/>
            </a:pPr>
            <a:r>
              <a:rPr lang="en-US" sz="1400" b="1" dirty="0"/>
              <a:t>2)</a:t>
            </a:r>
            <a:r>
              <a:rPr lang="en-US" sz="1400" b="1" dirty="0" err="1"/>
              <a:t>ResNet</a:t>
            </a:r>
            <a:r>
              <a:rPr lang="en-US" sz="1400" b="1" dirty="0"/>
              <a:t> (Residual Networks):</a:t>
            </a:r>
            <a:r>
              <a:rPr lang="en-US" sz="1400" dirty="0" err="1"/>
              <a:t>ResNet</a:t>
            </a:r>
            <a:r>
              <a:rPr lang="en-US" sz="1400" dirty="0"/>
              <a:t> is a deep learning architecture with residual connections, allowing the training of very deep networks. This type of architecture has been successful in image classification tasks, including diabetic retinopathy detection.  </a:t>
            </a:r>
          </a:p>
          <a:p>
            <a:pPr marL="0" indent="0">
              <a:lnSpc>
                <a:spcPct val="90000"/>
              </a:lnSpc>
              <a:buNone/>
            </a:pPr>
            <a:r>
              <a:rPr lang="en-US" sz="1400" b="1" dirty="0"/>
              <a:t>3)</a:t>
            </a:r>
            <a:r>
              <a:rPr lang="en-US" sz="1400" b="1" dirty="0" err="1"/>
              <a:t>DenseNet</a:t>
            </a:r>
            <a:r>
              <a:rPr lang="en-US" sz="1400" b="1" dirty="0"/>
              <a:t> (Densely Connected Convolutional Networks) </a:t>
            </a:r>
            <a:r>
              <a:rPr lang="en-US" sz="1400" dirty="0" err="1"/>
              <a:t>DenseNet</a:t>
            </a:r>
            <a:r>
              <a:rPr lang="en-US" sz="1400" dirty="0"/>
              <a:t> connects each layer to every other layer in a feed-forward fashion. It has shown advantages in terms of parameter efficiency and training speed. </a:t>
            </a:r>
            <a:r>
              <a:rPr lang="en-US" sz="1400" dirty="0" err="1"/>
              <a:t>DenseNet</a:t>
            </a:r>
            <a:r>
              <a:rPr lang="en-US" sz="1400" dirty="0"/>
              <a:t> architectures have been explored for diabetic retinopathy detection.</a:t>
            </a:r>
          </a:p>
        </p:txBody>
      </p:sp>
    </p:spTree>
    <p:extLst>
      <p:ext uri="{BB962C8B-B14F-4D97-AF65-F5344CB8AC3E}">
        <p14:creationId xmlns:p14="http://schemas.microsoft.com/office/powerpoint/2010/main" val="245822431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DB1991-439A-4D8F-FC2E-1815FFFD8DE6}"/>
              </a:ext>
            </a:extLst>
          </p:cNvPr>
          <p:cNvSpPr>
            <a:spLocks noGrp="1"/>
          </p:cNvSpPr>
          <p:nvPr>
            <p:ph idx="1"/>
          </p:nvPr>
        </p:nvSpPr>
        <p:spPr>
          <a:xfrm>
            <a:off x="1357745" y="1163782"/>
            <a:ext cx="8603119" cy="4576245"/>
          </a:xfrm>
        </p:spPr>
        <p:txBody>
          <a:bodyPr>
            <a:normAutofit/>
          </a:bodyPr>
          <a:lstStyle/>
          <a:p>
            <a:pPr marL="0" indent="0">
              <a:lnSpc>
                <a:spcPct val="90000"/>
              </a:lnSpc>
              <a:buNone/>
            </a:pPr>
            <a:r>
              <a:rPr lang="en-US" b="1" dirty="0"/>
              <a:t>4)</a:t>
            </a:r>
            <a:r>
              <a:rPr lang="en-US" b="1" dirty="0" err="1"/>
              <a:t>EfficientNet</a:t>
            </a:r>
            <a:r>
              <a:rPr lang="en-US" b="1" dirty="0"/>
              <a:t> : </a:t>
            </a:r>
            <a:r>
              <a:rPr lang="en-US" dirty="0" err="1"/>
              <a:t>EfficientNet</a:t>
            </a:r>
            <a:r>
              <a:rPr lang="en-US" dirty="0"/>
              <a:t> is designed to provide better performance with fewer parameters. It achieves this by balancing network depth, width, and resolution. It has been used in various image classification tasks, including diabetic retinopathy.</a:t>
            </a:r>
          </a:p>
          <a:p>
            <a:pPr marL="0" indent="0">
              <a:lnSpc>
                <a:spcPct val="90000"/>
              </a:lnSpc>
              <a:buNone/>
            </a:pPr>
            <a:r>
              <a:rPr lang="en-US" b="1" dirty="0"/>
              <a:t>5)</a:t>
            </a:r>
            <a:r>
              <a:rPr lang="en-US" b="1" dirty="0" err="1"/>
              <a:t>SqueezeNet</a:t>
            </a:r>
            <a:r>
              <a:rPr lang="en-US" b="1" dirty="0"/>
              <a:t> : </a:t>
            </a:r>
            <a:r>
              <a:rPr lang="en-US" dirty="0" err="1"/>
              <a:t>SqueezeNet</a:t>
            </a:r>
            <a:r>
              <a:rPr lang="en-US" dirty="0"/>
              <a:t> is a lightweight CNN architecture that aims to reduce the number of parameters without sacrificing performance. It can be useful in scenarios where computational resources are limited.</a:t>
            </a:r>
          </a:p>
          <a:p>
            <a:pPr marL="0" indent="0">
              <a:lnSpc>
                <a:spcPct val="90000"/>
              </a:lnSpc>
              <a:buNone/>
            </a:pPr>
            <a:r>
              <a:rPr lang="en-US" b="1" dirty="0"/>
              <a:t>6)Customized CNN Architectures : </a:t>
            </a:r>
            <a:r>
              <a:rPr lang="en-US" dirty="0"/>
              <a:t>Researchers often design customized CNN architectures tailored for diabetic retinopathy detection. These models may include additional preprocessing steps or incorporate attention mechanisms to focus on relevant regions in the images.</a:t>
            </a:r>
            <a:endParaRPr lang="en-IN" dirty="0"/>
          </a:p>
          <a:p>
            <a:pPr marL="0" indent="0">
              <a:lnSpc>
                <a:spcPct val="90000"/>
              </a:lnSpc>
              <a:buNone/>
            </a:pPr>
            <a:endParaRPr lang="en-IN" dirty="0"/>
          </a:p>
        </p:txBody>
      </p:sp>
    </p:spTree>
    <p:extLst>
      <p:ext uri="{BB962C8B-B14F-4D97-AF65-F5344CB8AC3E}">
        <p14:creationId xmlns:p14="http://schemas.microsoft.com/office/powerpoint/2010/main" val="110557780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393</TotalTime>
  <Words>3295</Words>
  <Application>Microsoft Office PowerPoint</Application>
  <PresentationFormat>Widescreen</PresentationFormat>
  <Paragraphs>176</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Arial MT</vt:lpstr>
      <vt:lpstr>Bradley Hand ITC</vt:lpstr>
      <vt:lpstr>Calibri</vt:lpstr>
      <vt:lpstr>Gill Sans MT</vt:lpstr>
      <vt:lpstr>Times New Roman</vt:lpstr>
      <vt:lpstr>Wingdings</vt:lpstr>
      <vt:lpstr>Parcel</vt:lpstr>
      <vt:lpstr>Detection of Diabetic Retinopathy using Artificial Intelligence</vt:lpstr>
      <vt:lpstr>PowerPoint Presentation</vt:lpstr>
      <vt:lpstr>Classification of Diabetic Retinopathy(DR)</vt:lpstr>
      <vt:lpstr>Causes of Diabetic Retinopathy</vt:lpstr>
      <vt:lpstr>Severity of Diabetic Retinopathy</vt:lpstr>
      <vt:lpstr>PowerPoint Presentation</vt:lpstr>
      <vt:lpstr>Detailed literature review of conventional algorithms</vt:lpstr>
      <vt:lpstr>Literature review –Machine Learning algorithm &amp; Deep learning algorithm</vt:lpstr>
      <vt:lpstr>PowerPoint Presentation</vt:lpstr>
      <vt:lpstr>PowerPoint Presentation</vt:lpstr>
      <vt:lpstr>PowerPoint Presentation</vt:lpstr>
      <vt:lpstr>PowerPoint Presentation</vt:lpstr>
      <vt:lpstr>PowerPoint Presentation</vt:lpstr>
      <vt:lpstr>Performance parameters of both ML/DL algorithms</vt:lpstr>
      <vt:lpstr>PowerPoint Presentation</vt:lpstr>
      <vt:lpstr>DEEP  LEARNING</vt:lpstr>
      <vt:lpstr>Artificial Neural  network</vt:lpstr>
      <vt:lpstr>PowerPoint Presentation</vt:lpstr>
      <vt:lpstr>https://www.kaggle.com/code/kmader/  inceptionv3-for-retinopathy-gpu-hr/  notebook</vt:lpstr>
      <vt:lpstr>DATA PREPROCESSING</vt:lpstr>
      <vt:lpstr>PowerPoint Presentation</vt:lpstr>
      <vt:lpstr>TRAININg   AND  TESTINg DATA SET</vt:lpstr>
      <vt:lpstr>TRAINING AND TESTING DATA SET</vt:lpstr>
      <vt:lpstr>Generative Adversarial Networks(GAN)</vt:lpstr>
      <vt:lpstr>PowerPoint Presentation</vt:lpstr>
      <vt:lpstr>SQUEEZE AND EXCITATION NETWORKS</vt:lpstr>
      <vt:lpstr>SQUEEZE AND EXCITATION NETWORK</vt:lpstr>
      <vt:lpstr>DENSENET 121</vt:lpstr>
      <vt:lpstr>DenseNet-201</vt:lpstr>
      <vt:lpstr>GAUSSIAN PREPROCESSING</vt:lpstr>
      <vt:lpstr>GAUSSIAN PREPROCESSING CODE</vt:lpstr>
      <vt:lpstr>DATA AUGMENTATION</vt:lpstr>
      <vt:lpstr>PowerPoint Presentation</vt:lpstr>
      <vt:lpstr>SQUEEZE AND EXCITATION OPTIMISATION</vt:lpstr>
      <vt:lpstr>SQUEEZE AND EXCITATION CODE</vt:lpstr>
      <vt:lpstr>ADDITIONAL DENSE LAYER INCORPORATION</vt:lpstr>
      <vt:lpstr>PowerPoint Presentation</vt:lpstr>
      <vt:lpstr>DROP OUT REGULARISATION</vt:lpstr>
      <vt:lpstr>DROP OUT REGULARISATION CODE</vt:lpstr>
      <vt:lpstr>L2 REGULARIZATION</vt:lpstr>
      <vt:lpstr>K CROSS VALIDATION</vt:lpstr>
      <vt:lpstr>LEARNING RATE SCHEDULER</vt:lpstr>
      <vt:lpstr>LEARNING RATE SCHEDULER CODE</vt:lpstr>
      <vt:lpstr>EXPLORATORY DATA ANALYSIS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Diabetic Retinopathy using Artificial Intelligence</dc:title>
  <dc:creator>Jyothsna Uppugandla</dc:creator>
  <cp:lastModifiedBy>Shashwat Shivam</cp:lastModifiedBy>
  <cp:revision>10</cp:revision>
  <dcterms:created xsi:type="dcterms:W3CDTF">2024-01-24T16:12:50Z</dcterms:created>
  <dcterms:modified xsi:type="dcterms:W3CDTF">2024-05-14T05:23:57Z</dcterms:modified>
</cp:coreProperties>
</file>